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6"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4" d="100"/>
          <a:sy n="74" d="100"/>
        </p:scale>
        <p:origin x="3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B8CF8-6DA2-4B22-B2D4-FC3BB9F6852A}" type="datetimeFigureOut">
              <a:rPr lang="en-US" smtClean="0"/>
              <a:t>08/09/2023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A9956A-E941-432E-AF15-2495C71C6CB0}" type="slidenum">
              <a:rPr lang="en-US" smtClean="0"/>
              <a:t>‹#›</a:t>
            </a:fld>
            <a:endParaRPr lang="en-US"/>
          </a:p>
        </p:txBody>
      </p:sp>
    </p:spTree>
    <p:extLst>
      <p:ext uri="{BB962C8B-B14F-4D97-AF65-F5344CB8AC3E}">
        <p14:creationId xmlns:p14="http://schemas.microsoft.com/office/powerpoint/2010/main" val="398285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A9956A-E941-432E-AF15-2495C71C6CB0}" type="slidenum">
              <a:rPr lang="en-US" smtClean="0"/>
              <a:t>31</a:t>
            </a:fld>
            <a:endParaRPr lang="en-US"/>
          </a:p>
        </p:txBody>
      </p:sp>
    </p:spTree>
    <p:extLst>
      <p:ext uri="{BB962C8B-B14F-4D97-AF65-F5344CB8AC3E}">
        <p14:creationId xmlns:p14="http://schemas.microsoft.com/office/powerpoint/2010/main" val="1181435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08/09/2023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08/09/2023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08/09/2023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08/09/2023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08/09/2023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08/09/2023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08/09/2023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08/09/2023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08/09/2023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08/09/2023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08/09/2023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08/09/2023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08/09/2023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08/09/2023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08/09/2023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08/09/2023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08/09/2023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08/09/2023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284687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60680591"/>
              </p:ext>
            </p:extLst>
          </p:nvPr>
        </p:nvGraphicFramePr>
        <p:xfrm>
          <a:off x="330200" y="960279"/>
          <a:ext cx="11468099" cy="5287527"/>
        </p:xfrm>
        <a:graphic>
          <a:graphicData uri="http://schemas.openxmlformats.org/drawingml/2006/table">
            <a:tbl>
              <a:tblPr firstRow="1" firstCol="1" bandRow="1">
                <a:tableStyleId>{5C22544A-7EE6-4342-B048-85BDC9FD1C3A}</a:tableStyleId>
              </a:tblPr>
              <a:tblGrid>
                <a:gridCol w="546100"/>
                <a:gridCol w="1012806"/>
                <a:gridCol w="1163886"/>
                <a:gridCol w="1125308"/>
                <a:gridCol w="2349500"/>
                <a:gridCol w="838200"/>
                <a:gridCol w="1003300"/>
                <a:gridCol w="1041400"/>
                <a:gridCol w="2387599"/>
              </a:tblGrid>
              <a:tr h="576159">
                <a:tc gridSpan="5">
                  <a:txBody>
                    <a:bodyPr/>
                    <a:lstStyle/>
                    <a:p>
                      <a:pPr marL="0" marR="0" algn="ctr">
                        <a:lnSpc>
                          <a:spcPct val="115000"/>
                        </a:lnSpc>
                        <a:spcBef>
                          <a:spcPts val="0"/>
                        </a:spcBef>
                        <a:spcAft>
                          <a:spcPts val="0"/>
                        </a:spcAft>
                      </a:pPr>
                      <a:r>
                        <a:rPr lang="en-US" sz="3200" dirty="0">
                          <a:effectLst/>
                        </a:rPr>
                        <a:t>Inverter Type Welding Plant of 400 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15000"/>
                        </a:lnSpc>
                        <a:spcBef>
                          <a:spcPts val="0"/>
                        </a:spcBef>
                        <a:spcAft>
                          <a:spcPts val="0"/>
                        </a:spcAft>
                      </a:pPr>
                      <a:r>
                        <a:rPr lang="en-US" sz="3200" dirty="0">
                          <a:effectLst/>
                        </a:rPr>
                        <a:t>Normal Transformer  Type Welding Plant of 400 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2231856">
                <a:tc>
                  <a:txBody>
                    <a:bodyPr/>
                    <a:lstStyle/>
                    <a:p>
                      <a:pPr marL="0" marR="0" algn="just">
                        <a:lnSpc>
                          <a:spcPct val="115000"/>
                        </a:lnSpc>
                        <a:spcBef>
                          <a:spcPts val="0"/>
                        </a:spcBef>
                        <a:spcAft>
                          <a:spcPts val="0"/>
                        </a:spcAft>
                      </a:pPr>
                      <a:r>
                        <a:rPr lang="en-US" sz="1800" b="1">
                          <a:effectLst/>
                        </a:rPr>
                        <a:t>Sr.#</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Setting of </a:t>
                      </a:r>
                      <a:br>
                        <a:rPr lang="en-US" sz="1800" b="1" dirty="0">
                          <a:effectLst/>
                        </a:rPr>
                      </a:br>
                      <a:r>
                        <a:rPr lang="en-US" sz="1800" b="1" dirty="0">
                          <a:effectLst/>
                        </a:rPr>
                        <a:t>Amp</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Size Of </a:t>
                      </a:r>
                      <a:br>
                        <a:rPr lang="en-US" sz="1800" b="1" dirty="0">
                          <a:effectLst/>
                        </a:rPr>
                      </a:br>
                      <a:r>
                        <a:rPr lang="en-US" sz="1800" b="1" dirty="0">
                          <a:effectLst/>
                        </a:rPr>
                        <a:t>Welding </a:t>
                      </a:r>
                      <a:br>
                        <a:rPr lang="en-US" sz="1800" b="1" dirty="0">
                          <a:effectLst/>
                        </a:rPr>
                      </a:br>
                      <a:r>
                        <a:rPr lang="en-US" sz="1800" b="1" dirty="0">
                          <a:effectLst/>
                        </a:rPr>
                        <a:t>Rod</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Load in </a:t>
                      </a:r>
                      <a:br>
                        <a:rPr lang="en-US" sz="1800" b="1">
                          <a:effectLst/>
                        </a:rPr>
                      </a:br>
                      <a:r>
                        <a:rPr lang="en-US" sz="1800" b="1">
                          <a:effectLst/>
                        </a:rPr>
                        <a:t>Ampere</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Cycles (R-30/KWh) </a:t>
                      </a:r>
                      <a:br>
                        <a:rPr lang="en-US" sz="1800" b="1" dirty="0">
                          <a:effectLst/>
                        </a:rPr>
                      </a:br>
                      <a:r>
                        <a:rPr lang="en-US" sz="1800" b="1" dirty="0">
                          <a:effectLst/>
                        </a:rPr>
                        <a:t> recoded at</a:t>
                      </a:r>
                      <a:br>
                        <a:rPr lang="en-US" sz="1800" b="1" dirty="0">
                          <a:effectLst/>
                        </a:rPr>
                      </a:br>
                      <a:r>
                        <a:rPr lang="en-US" sz="1800" b="1" dirty="0">
                          <a:effectLst/>
                        </a:rPr>
                        <a:t> Energy Meter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Setting </a:t>
                      </a:r>
                      <a:endParaRPr lang="en-US" sz="1800" b="1" dirty="0" smtClean="0">
                        <a:effectLst/>
                      </a:endParaRPr>
                    </a:p>
                    <a:p>
                      <a:pPr marL="0" marR="0" algn="ctr">
                        <a:lnSpc>
                          <a:spcPct val="115000"/>
                        </a:lnSpc>
                        <a:spcBef>
                          <a:spcPts val="0"/>
                        </a:spcBef>
                        <a:spcAft>
                          <a:spcPts val="0"/>
                        </a:spcAft>
                      </a:pPr>
                      <a:r>
                        <a:rPr lang="en-US" sz="1800" b="1" dirty="0" smtClean="0">
                          <a:effectLst/>
                        </a:rPr>
                        <a:t>of </a:t>
                      </a:r>
                      <a:r>
                        <a:rPr lang="en-US" sz="1800" b="1" dirty="0">
                          <a:effectLst/>
                        </a:rPr>
                        <a:t/>
                      </a:r>
                      <a:br>
                        <a:rPr lang="en-US" sz="1800" b="1" dirty="0">
                          <a:effectLst/>
                        </a:rPr>
                      </a:br>
                      <a:r>
                        <a:rPr lang="en-US" sz="1800" b="1" dirty="0">
                          <a:effectLst/>
                        </a:rPr>
                        <a:t>Amp</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Size Of </a:t>
                      </a:r>
                      <a:br>
                        <a:rPr lang="en-US" sz="1800" b="1" dirty="0">
                          <a:effectLst/>
                        </a:rPr>
                      </a:br>
                      <a:r>
                        <a:rPr lang="en-US" sz="1800" b="1" dirty="0">
                          <a:effectLst/>
                        </a:rPr>
                        <a:t>Welding </a:t>
                      </a:r>
                      <a:br>
                        <a:rPr lang="en-US" sz="1800" b="1" dirty="0">
                          <a:effectLst/>
                        </a:rPr>
                      </a:br>
                      <a:r>
                        <a:rPr lang="en-US" sz="1800" b="1" dirty="0">
                          <a:effectLst/>
                        </a:rPr>
                        <a:t>Rod</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Load in </a:t>
                      </a:r>
                      <a:br>
                        <a:rPr lang="en-US" sz="1800" b="1">
                          <a:effectLst/>
                        </a:rPr>
                      </a:br>
                      <a:r>
                        <a:rPr lang="en-US" sz="1800" b="1">
                          <a:effectLst/>
                        </a:rPr>
                        <a:t>Ampere</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Cycles/KWh</a:t>
                      </a:r>
                      <a:br>
                        <a:rPr lang="en-US" sz="1800" b="1" dirty="0">
                          <a:effectLst/>
                        </a:rPr>
                      </a:br>
                      <a:r>
                        <a:rPr lang="en-US" sz="1800" b="1" dirty="0">
                          <a:effectLst/>
                        </a:rPr>
                        <a:t> recoded at</a:t>
                      </a:r>
                      <a:br>
                        <a:rPr lang="en-US" sz="1800" b="1" dirty="0">
                          <a:effectLst/>
                        </a:rPr>
                      </a:br>
                      <a:r>
                        <a:rPr lang="en-US" sz="1800" b="1" dirty="0">
                          <a:effectLst/>
                        </a:rPr>
                        <a:t> Energy Meter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44669">
                <a:tc>
                  <a:txBody>
                    <a:bodyPr/>
                    <a:lstStyle/>
                    <a:p>
                      <a:pPr marL="0" marR="0" algn="just">
                        <a:lnSpc>
                          <a:spcPct val="115000"/>
                        </a:lnSpc>
                        <a:spcBef>
                          <a:spcPts val="0"/>
                        </a:spcBef>
                        <a:spcAft>
                          <a:spcPts val="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10 mm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2(1000/30)=66.66 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10 mm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21.9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3(1000/30)=99.99 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44669">
                <a:tc>
                  <a:txBody>
                    <a:bodyPr/>
                    <a:lstStyle/>
                    <a:p>
                      <a:pPr marL="0" marR="0" algn="just">
                        <a:lnSpc>
                          <a:spcPct val="115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250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8 mm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3(1000/30=99.99 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250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8 mm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27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4.5(1000/30)=150 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44669">
                <a:tc>
                  <a:txBody>
                    <a:bodyPr/>
                    <a:lstStyle/>
                    <a:p>
                      <a:pPr marL="0" marR="0" algn="just">
                        <a:lnSpc>
                          <a:spcPct val="115000"/>
                        </a:lnSpc>
                        <a:spcBef>
                          <a:spcPts val="0"/>
                        </a:spcBef>
                        <a:spcAft>
                          <a:spcPts val="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400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6 mm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13.6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4(1000/30=133.32W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400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6 mm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effectLst/>
                        </a:rPr>
                        <a:t>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effectLst/>
                        </a:rPr>
                        <a:t>7(1000/30=233.31W</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Rectangle 4"/>
          <p:cNvSpPr/>
          <p:nvPr/>
        </p:nvSpPr>
        <p:spPr>
          <a:xfrm>
            <a:off x="2184982" y="201610"/>
            <a:ext cx="7758534" cy="758669"/>
          </a:xfrm>
          <a:prstGeom prst="rect">
            <a:avLst/>
          </a:prstGeom>
        </p:spPr>
        <p:txBody>
          <a:bodyPr wrap="none">
            <a:spAutoFit/>
          </a:bodyPr>
          <a:lstStyle/>
          <a:p>
            <a:pPr algn="just">
              <a:lnSpc>
                <a:spcPct val="115000"/>
              </a:lnSpc>
              <a:spcAft>
                <a:spcPts val="1000"/>
              </a:spcAft>
            </a:pPr>
            <a:r>
              <a:rPr lang="en-US" sz="4000" b="1" u="sng" dirty="0">
                <a:solidFill>
                  <a:schemeClr val="bg1"/>
                </a:solidFill>
                <a:latin typeface="Calibri" panose="020F0502020204030204" pitchFamily="34" charset="0"/>
                <a:ea typeface="Calibri" panose="020F0502020204030204" pitchFamily="34" charset="0"/>
                <a:cs typeface="Calibri" panose="020F0502020204030204" pitchFamily="34" charset="0"/>
              </a:rPr>
              <a:t>Table - </a:t>
            </a:r>
            <a:r>
              <a:rPr lang="en-US" sz="40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1 (Electric Load Comparison)</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2018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istrator\Desktop\PICS\WhatsApp Image 2023-08-12 at 10.38.20.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2700" y="1041400"/>
            <a:ext cx="2735263" cy="5588000"/>
          </a:xfrm>
          <a:prstGeom prst="rect">
            <a:avLst/>
          </a:prstGeom>
          <a:noFill/>
          <a:ln>
            <a:noFill/>
          </a:ln>
        </p:spPr>
      </p:pic>
      <p:pic>
        <p:nvPicPr>
          <p:cNvPr id="5" name="Picture 4" descr="C:\Users\Administrator\Desktop\PICS\WhatsApp Image 2023-08-12 at 10.38.23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5500" y="1041400"/>
            <a:ext cx="5194300" cy="5499100"/>
          </a:xfrm>
          <a:prstGeom prst="rect">
            <a:avLst/>
          </a:prstGeom>
          <a:noFill/>
          <a:ln>
            <a:noFill/>
          </a:ln>
        </p:spPr>
      </p:pic>
      <p:sp>
        <p:nvSpPr>
          <p:cNvPr id="6" name="Rectangle 5"/>
          <p:cNvSpPr/>
          <p:nvPr/>
        </p:nvSpPr>
        <p:spPr>
          <a:xfrm>
            <a:off x="609153" y="336034"/>
            <a:ext cx="4851777" cy="461665"/>
          </a:xfrm>
          <a:prstGeom prst="rect">
            <a:avLst/>
          </a:prstGeom>
        </p:spPr>
        <p:txBody>
          <a:bodyPr wrap="none">
            <a:spAutoFit/>
          </a:bodyPr>
          <a:lstStyle/>
          <a:p>
            <a:r>
              <a:rPr lang="en-US" sz="2400" b="1" i="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Inverter Type Welding Plant of 400 A</a:t>
            </a:r>
            <a:endParaRPr lang="en-US" sz="2400" b="1" i="1" u="sng" dirty="0">
              <a:solidFill>
                <a:schemeClr val="bg1"/>
              </a:solidFill>
            </a:endParaRPr>
          </a:p>
        </p:txBody>
      </p:sp>
      <p:sp>
        <p:nvSpPr>
          <p:cNvPr id="7" name="Rectangle 6"/>
          <p:cNvSpPr/>
          <p:nvPr/>
        </p:nvSpPr>
        <p:spPr>
          <a:xfrm>
            <a:off x="5707853" y="336034"/>
            <a:ext cx="6484147" cy="461665"/>
          </a:xfrm>
          <a:prstGeom prst="rect">
            <a:avLst/>
          </a:prstGeom>
        </p:spPr>
        <p:txBody>
          <a:bodyPr wrap="none">
            <a:spAutoFit/>
          </a:bodyPr>
          <a:lstStyle/>
          <a:p>
            <a:r>
              <a:rPr lang="en-US" sz="24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Normal Transformer  Type Welding Plant of 400 A</a:t>
            </a:r>
            <a:endParaRPr lang="en-US" sz="2400" b="1" u="sng" dirty="0">
              <a:solidFill>
                <a:schemeClr val="bg1"/>
              </a:solidFill>
            </a:endParaRPr>
          </a:p>
        </p:txBody>
      </p:sp>
    </p:spTree>
    <p:extLst>
      <p:ext uri="{BB962C8B-B14F-4D97-AF65-F5344CB8AC3E}">
        <p14:creationId xmlns:p14="http://schemas.microsoft.com/office/powerpoint/2010/main" val="3009008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650818"/>
            <a:ext cx="11518900" cy="5713872"/>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startAt="4"/>
            </a:pPr>
            <a:r>
              <a:rPr lang="en-US" sz="4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case of 10mm rod at the setting of 150 A Inverter Type welding plant consumed 15 Rods in 1 KWh or units and Normal Welding Plant at same setting consumed 10 Rods as show in Video </a:t>
            </a:r>
            <a:r>
              <a:rPr lang="en-US" sz="4000" b="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#2</a:t>
            </a:r>
            <a:endParaRPr lang="en-US" sz="40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startAt="4"/>
            </a:pPr>
            <a:r>
              <a:rPr lang="en-US" sz="4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case of 8mm rod at the setting of 250 A Inverter Type welding consumed 10 Rods in 1 KWh or units and Normal Welding Plant at same setting consumed 6.6 Rods as show in Video no # 1</a:t>
            </a:r>
            <a:endParaRPr lang="en-US" sz="4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6654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100" y="839786"/>
            <a:ext cx="10960100" cy="5548313"/>
          </a:xfrm>
        </p:spPr>
        <p:txBody>
          <a:bodyPr>
            <a:normAutofit fontScale="55000" lnSpcReduction="20000"/>
          </a:bodyPr>
          <a:lstStyle/>
          <a:p>
            <a:pPr marL="342900" marR="0" lvl="0" indent="-342900" algn="just">
              <a:lnSpc>
                <a:spcPct val="115000"/>
              </a:lnSpc>
              <a:spcBef>
                <a:spcPts val="0"/>
              </a:spcBef>
              <a:spcAft>
                <a:spcPts val="0"/>
              </a:spcAft>
              <a:buFont typeface="+mj-lt"/>
              <a:buAutoNum type="arabicPeriod" startAt="4"/>
            </a:pPr>
            <a:r>
              <a:rPr lang="en-US" sz="73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case of 8mm rod at the setting of 400 A Inverter Type welding consumed 7.5 Rods in 1 KWh or units and Normal Welding Plant at same setting consumed 4.28 Rods as show in video # </a:t>
            </a:r>
            <a:r>
              <a:rPr lang="en-US" sz="7300" b="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3</a:t>
            </a:r>
            <a:endParaRPr lang="en-US" sz="73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arabicPeriod" startAt="4"/>
            </a:pPr>
            <a:r>
              <a:rPr lang="en-US" sz="73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One major advantage observed at no load, Inverter Type welding Plant at Idle Load noted 0.4 A while Normal Welding plant consumed 3.8 A at No load.</a:t>
            </a:r>
            <a:endParaRPr lang="en-US" sz="73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060888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26426" y="-51426"/>
            <a:ext cx="7958845" cy="1323439"/>
          </a:xfrm>
          <a:prstGeom prst="rect">
            <a:avLst/>
          </a:prstGeom>
        </p:spPr>
        <p:txBody>
          <a:bodyPr wrap="none">
            <a:spAutoFit/>
          </a:bodyPr>
          <a:lstStyle/>
          <a:p>
            <a:pPr algn="ctr"/>
            <a:r>
              <a:rPr lang="en-US" sz="4000" b="1" i="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Inverter Type Welding Plant of 400 </a:t>
            </a:r>
            <a:r>
              <a:rPr lang="en-US" sz="4000" b="1" i="1"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a:t>
            </a:r>
          </a:p>
          <a:p>
            <a:pPr algn="ctr"/>
            <a:r>
              <a:rPr lang="en-US" sz="4000" b="1" i="1" u="sng" dirty="0" smtClean="0">
                <a:solidFill>
                  <a:schemeClr val="bg1"/>
                </a:solidFill>
                <a:latin typeface="Calibri" panose="020F0502020204030204" pitchFamily="34" charset="0"/>
                <a:cs typeface="Times New Roman" panose="02020603050405020304" pitchFamily="18" charset="0"/>
              </a:rPr>
              <a:t>Video # 02</a:t>
            </a:r>
            <a:endParaRPr lang="en-US" sz="4000" b="1" i="1" u="sng" dirty="0">
              <a:solidFill>
                <a:schemeClr val="bg1"/>
              </a:solidFill>
            </a:endParaRPr>
          </a:p>
        </p:txBody>
      </p:sp>
      <p:pic>
        <p:nvPicPr>
          <p:cNvPr id="7" name="WhatsApp Video 2023-08-11 at 15.23.4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78206" y="1465027"/>
            <a:ext cx="2655284" cy="4781226"/>
          </a:xfrm>
        </p:spPr>
      </p:pic>
    </p:spTree>
    <p:extLst>
      <p:ext uri="{BB962C8B-B14F-4D97-AF65-F5344CB8AC3E}">
        <p14:creationId xmlns:p14="http://schemas.microsoft.com/office/powerpoint/2010/main" val="547377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3-08-11 at 15.23.4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92942" y="2029422"/>
            <a:ext cx="2506348" cy="4513046"/>
          </a:xfrm>
        </p:spPr>
      </p:pic>
      <p:sp>
        <p:nvSpPr>
          <p:cNvPr id="5" name="Rectangle 4"/>
          <p:cNvSpPr/>
          <p:nvPr/>
        </p:nvSpPr>
        <p:spPr>
          <a:xfrm>
            <a:off x="745263" y="542096"/>
            <a:ext cx="10696711" cy="1323439"/>
          </a:xfrm>
          <a:prstGeom prst="rect">
            <a:avLst/>
          </a:prstGeom>
        </p:spPr>
        <p:txBody>
          <a:bodyPr wrap="none">
            <a:spAutoFit/>
          </a:bodyPr>
          <a:lstStyle/>
          <a:p>
            <a:pPr algn="ctr"/>
            <a:r>
              <a:rPr lang="en-US" sz="40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Normal Transformer  Type Welding Plant of 400 </a:t>
            </a:r>
            <a:r>
              <a:rPr lang="en-US" sz="4000" b="1"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a:t>
            </a:r>
          </a:p>
          <a:p>
            <a:pPr algn="ctr"/>
            <a:r>
              <a:rPr lang="en-US" sz="4000" b="1" u="sng" dirty="0" smtClean="0">
                <a:solidFill>
                  <a:schemeClr val="bg1"/>
                </a:solidFill>
                <a:latin typeface="Calibri" panose="020F0502020204030204" pitchFamily="34" charset="0"/>
                <a:cs typeface="Times New Roman" panose="02020603050405020304" pitchFamily="18" charset="0"/>
              </a:rPr>
              <a:t>Video # 1</a:t>
            </a:r>
            <a:endParaRPr lang="en-US" sz="4000" b="1" u="sng" dirty="0">
              <a:solidFill>
                <a:schemeClr val="bg1"/>
              </a:solidFill>
            </a:endParaRPr>
          </a:p>
        </p:txBody>
      </p:sp>
    </p:spTree>
    <p:extLst>
      <p:ext uri="{BB962C8B-B14F-4D97-AF65-F5344CB8AC3E}">
        <p14:creationId xmlns:p14="http://schemas.microsoft.com/office/powerpoint/2010/main" val="2244729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954726506"/>
              </p:ext>
            </p:extLst>
          </p:nvPr>
        </p:nvGraphicFramePr>
        <p:xfrm>
          <a:off x="381000" y="965199"/>
          <a:ext cx="11442702" cy="5321300"/>
        </p:xfrm>
        <a:graphic>
          <a:graphicData uri="http://schemas.openxmlformats.org/drawingml/2006/table">
            <a:tbl>
              <a:tblPr firstRow="1" firstCol="1" bandRow="1">
                <a:tableStyleId>{5C22544A-7EE6-4342-B048-85BDC9FD1C3A}</a:tableStyleId>
              </a:tblPr>
              <a:tblGrid>
                <a:gridCol w="568045"/>
                <a:gridCol w="1057555"/>
                <a:gridCol w="1397000"/>
                <a:gridCol w="1798967"/>
                <a:gridCol w="1226978"/>
                <a:gridCol w="1145178"/>
                <a:gridCol w="1390575"/>
                <a:gridCol w="1653239"/>
                <a:gridCol w="1205165"/>
              </a:tblGrid>
              <a:tr h="606299">
                <a:tc gridSpan="5">
                  <a:txBody>
                    <a:bodyPr/>
                    <a:lstStyle/>
                    <a:p>
                      <a:pPr marL="0" marR="0" algn="ctr">
                        <a:lnSpc>
                          <a:spcPct val="115000"/>
                        </a:lnSpc>
                        <a:spcBef>
                          <a:spcPts val="0"/>
                        </a:spcBef>
                        <a:spcAft>
                          <a:spcPts val="0"/>
                        </a:spcAft>
                      </a:pPr>
                      <a:r>
                        <a:rPr lang="en-US" sz="1800" dirty="0">
                          <a:effectLst/>
                        </a:rPr>
                        <a:t>Inverter Type Welding Plant of 400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15000"/>
                        </a:lnSpc>
                        <a:spcBef>
                          <a:spcPts val="0"/>
                        </a:spcBef>
                        <a:spcAft>
                          <a:spcPts val="0"/>
                        </a:spcAft>
                      </a:pPr>
                      <a:r>
                        <a:rPr lang="en-US" sz="1800">
                          <a:effectLst/>
                        </a:rPr>
                        <a:t>Normal Transformer  Type Welding Plant of 400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1088077">
                <a:tc>
                  <a:txBody>
                    <a:bodyPr/>
                    <a:lstStyle/>
                    <a:p>
                      <a:pPr marL="0" marR="0" algn="ctr">
                        <a:lnSpc>
                          <a:spcPct val="115000"/>
                        </a:lnSpc>
                        <a:spcBef>
                          <a:spcPts val="0"/>
                        </a:spcBef>
                        <a:spcAft>
                          <a:spcPts val="0"/>
                        </a:spcAft>
                      </a:pPr>
                      <a:r>
                        <a:rPr lang="en-US" sz="1800" b="1">
                          <a:effectLst/>
                        </a:rPr>
                        <a:t>Sr.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Setting of </a:t>
                      </a:r>
                      <a:br>
                        <a:rPr lang="en-US" sz="1800" b="1">
                          <a:effectLst/>
                        </a:rPr>
                      </a:br>
                      <a:r>
                        <a:rPr lang="en-US" sz="1800" b="1">
                          <a:effectLst/>
                        </a:rPr>
                        <a:t>Amp</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Size Of </a:t>
                      </a:r>
                      <a:br>
                        <a:rPr lang="en-US" sz="1800" b="1">
                          <a:effectLst/>
                        </a:rPr>
                      </a:br>
                      <a:r>
                        <a:rPr lang="en-US" sz="1800" b="1">
                          <a:effectLst/>
                        </a:rPr>
                        <a:t>Welding Rod</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Calculation</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Work done</a:t>
                      </a:r>
                    </a:p>
                    <a:p>
                      <a:pPr marL="0" marR="0" algn="ctr">
                        <a:lnSpc>
                          <a:spcPct val="115000"/>
                        </a:lnSpc>
                        <a:spcBef>
                          <a:spcPts val="0"/>
                        </a:spcBef>
                        <a:spcAft>
                          <a:spcPts val="0"/>
                        </a:spcAft>
                      </a:pPr>
                      <a:r>
                        <a:rPr lang="en-US" sz="1800" b="1" dirty="0">
                          <a:effectLst/>
                        </a:rPr>
                        <a:t>against</a:t>
                      </a:r>
                    </a:p>
                    <a:p>
                      <a:pPr marL="0" marR="0" algn="ctr">
                        <a:lnSpc>
                          <a:spcPct val="115000"/>
                        </a:lnSpc>
                        <a:spcBef>
                          <a:spcPts val="0"/>
                        </a:spcBef>
                        <a:spcAft>
                          <a:spcPts val="0"/>
                        </a:spcAft>
                      </a:pPr>
                      <a:r>
                        <a:rPr lang="en-US" sz="1800" b="1" dirty="0">
                          <a:effectLst/>
                        </a:rPr>
                        <a:t>1 KWh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Setting of </a:t>
                      </a:r>
                      <a:br>
                        <a:rPr lang="en-US" sz="1800" b="1" dirty="0">
                          <a:effectLst/>
                        </a:rPr>
                      </a:br>
                      <a:r>
                        <a:rPr lang="en-US" sz="1800" b="1" dirty="0">
                          <a:effectLst/>
                        </a:rPr>
                        <a:t>Amp</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Size Of </a:t>
                      </a:r>
                      <a:br>
                        <a:rPr lang="en-US" sz="1800" b="1" dirty="0">
                          <a:effectLst/>
                        </a:rPr>
                      </a:br>
                      <a:r>
                        <a:rPr lang="en-US" sz="1800" b="1" dirty="0">
                          <a:effectLst/>
                        </a:rPr>
                        <a:t>Welding </a:t>
                      </a:r>
                      <a:br>
                        <a:rPr lang="en-US" sz="1800" b="1" dirty="0">
                          <a:effectLst/>
                        </a:rPr>
                      </a:br>
                      <a:r>
                        <a:rPr lang="en-US" sz="1800" b="1" dirty="0">
                          <a:effectLst/>
                        </a:rPr>
                        <a:t>Rod</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Calculation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Work done against</a:t>
                      </a:r>
                    </a:p>
                    <a:p>
                      <a:pPr marL="0" marR="0" algn="ctr">
                        <a:lnSpc>
                          <a:spcPct val="115000"/>
                        </a:lnSpc>
                        <a:spcBef>
                          <a:spcPts val="0"/>
                        </a:spcBef>
                        <a:spcAft>
                          <a:spcPts val="0"/>
                        </a:spcAft>
                      </a:pPr>
                      <a:r>
                        <a:rPr lang="en-US" sz="1800" b="1" dirty="0">
                          <a:effectLst/>
                        </a:rPr>
                        <a:t>1 KWh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088077">
                <a:tc>
                  <a:txBody>
                    <a:bodyPr/>
                    <a:lstStyle/>
                    <a:p>
                      <a:pPr marL="0" marR="0" algn="ctr">
                        <a:lnSpc>
                          <a:spcPct val="115000"/>
                        </a:lnSpc>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150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10mm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W/consumption</a:t>
                      </a:r>
                      <a:br>
                        <a:rPr lang="en-US" sz="1800">
                          <a:effectLst/>
                        </a:rPr>
                      </a:br>
                      <a:r>
                        <a:rPr lang="en-US" sz="1800">
                          <a:effectLst/>
                        </a:rPr>
                        <a:t> 1000/66.66 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15 Rods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150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10mm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W/consumption</a:t>
                      </a:r>
                      <a:br>
                        <a:rPr lang="en-US" sz="1800" dirty="0">
                          <a:effectLst/>
                        </a:rPr>
                      </a:br>
                      <a:r>
                        <a:rPr lang="en-US" sz="1800" dirty="0">
                          <a:effectLst/>
                        </a:rPr>
                        <a:t> 1000/99.99W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10 Rods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088077">
                <a:tc>
                  <a:txBody>
                    <a:bodyPr/>
                    <a:lstStyle/>
                    <a:p>
                      <a:pPr marL="0" marR="0" algn="ctr">
                        <a:lnSpc>
                          <a:spcPct val="115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250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8 mm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W/consumption</a:t>
                      </a:r>
                      <a:br>
                        <a:rPr lang="en-US" sz="1800">
                          <a:effectLst/>
                        </a:rPr>
                      </a:br>
                      <a:r>
                        <a:rPr lang="en-US" sz="1800">
                          <a:effectLst/>
                        </a:rPr>
                        <a:t> 1000/99.99 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10 Rods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250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8 mm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W/consumption</a:t>
                      </a:r>
                      <a:br>
                        <a:rPr lang="en-US" sz="1800" dirty="0">
                          <a:effectLst/>
                        </a:rPr>
                      </a:br>
                      <a:r>
                        <a:rPr lang="en-US" sz="1800" dirty="0">
                          <a:effectLst/>
                        </a:rPr>
                        <a:t> 1000/150W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6.66 Rod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450770">
                <a:tc>
                  <a:txBody>
                    <a:bodyPr/>
                    <a:lstStyle/>
                    <a:p>
                      <a:pPr marL="0" marR="0" algn="ctr">
                        <a:lnSpc>
                          <a:spcPct val="115000"/>
                        </a:lnSpc>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400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W/consumption</a:t>
                      </a:r>
                      <a:br>
                        <a:rPr lang="en-US" sz="1800">
                          <a:effectLst/>
                        </a:rPr>
                      </a:br>
                      <a:r>
                        <a:rPr lang="en-US" sz="1800">
                          <a:effectLst/>
                        </a:rPr>
                        <a:t> 1000/133.32 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7.5 Rods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400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a:effectLst/>
                        </a:rPr>
                        <a:t>6 mm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W/consumption</a:t>
                      </a:r>
                      <a:br>
                        <a:rPr lang="en-US" sz="1800" dirty="0">
                          <a:effectLst/>
                        </a:rPr>
                      </a:br>
                      <a:r>
                        <a:rPr lang="en-US" sz="1800" dirty="0">
                          <a:effectLst/>
                        </a:rPr>
                        <a:t> 1000/233.31W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4.28 Rods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7" name="Rectangle 2"/>
          <p:cNvSpPr>
            <a:spLocks noChangeArrowheads="1"/>
          </p:cNvSpPr>
          <p:nvPr/>
        </p:nvSpPr>
        <p:spPr bwMode="auto">
          <a:xfrm>
            <a:off x="4826000" y="206513"/>
            <a:ext cx="2070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sng"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Table – </a:t>
            </a:r>
            <a:r>
              <a:rPr kumimoji="0" lang="en-US" altLang="en-US" sz="4000" b="1" i="0" u="sng"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endParaRPr kumimoji="0" lang="en-US" altLang="en-US" sz="4000" b="0"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2246026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85708394"/>
              </p:ext>
            </p:extLst>
          </p:nvPr>
        </p:nvGraphicFramePr>
        <p:xfrm>
          <a:off x="279400" y="922685"/>
          <a:ext cx="11328401" cy="5376514"/>
        </p:xfrm>
        <a:graphic>
          <a:graphicData uri="http://schemas.openxmlformats.org/drawingml/2006/table">
            <a:tbl>
              <a:tblPr firstRow="1" firstCol="1" bandRow="1">
                <a:tableStyleId>{5C22544A-7EE6-4342-B048-85BDC9FD1C3A}</a:tableStyleId>
              </a:tblPr>
              <a:tblGrid>
                <a:gridCol w="461267"/>
                <a:gridCol w="1195544"/>
                <a:gridCol w="963557"/>
                <a:gridCol w="1681971"/>
                <a:gridCol w="1270736"/>
                <a:gridCol w="963557"/>
                <a:gridCol w="1324668"/>
                <a:gridCol w="1739900"/>
                <a:gridCol w="1727201"/>
              </a:tblGrid>
              <a:tr h="384037">
                <a:tc gridSpan="5">
                  <a:txBody>
                    <a:bodyPr/>
                    <a:lstStyle/>
                    <a:p>
                      <a:pPr marL="0" marR="0" algn="just">
                        <a:lnSpc>
                          <a:spcPct val="115000"/>
                        </a:lnSpc>
                        <a:spcBef>
                          <a:spcPts val="0"/>
                        </a:spcBef>
                        <a:spcAft>
                          <a:spcPts val="0"/>
                        </a:spcAft>
                      </a:pPr>
                      <a:r>
                        <a:rPr lang="en-US" sz="1800" dirty="0">
                          <a:effectLst/>
                        </a:rPr>
                        <a:t>Inverter Type Welding Plant of 400 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just">
                        <a:lnSpc>
                          <a:spcPct val="115000"/>
                        </a:lnSpc>
                        <a:spcBef>
                          <a:spcPts val="0"/>
                        </a:spcBef>
                        <a:spcAft>
                          <a:spcPts val="0"/>
                        </a:spcAft>
                      </a:pPr>
                      <a:r>
                        <a:rPr lang="en-US" sz="1800">
                          <a:effectLst/>
                        </a:rPr>
                        <a:t>Normal Transformer  Type Welding Plant of 400 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r>
              <a:tr h="1152110">
                <a:tc>
                  <a:txBody>
                    <a:bodyPr/>
                    <a:lstStyle/>
                    <a:p>
                      <a:pPr marL="0" marR="0" algn="ctr">
                        <a:lnSpc>
                          <a:spcPct val="115000"/>
                        </a:lnSpc>
                        <a:spcBef>
                          <a:spcPts val="0"/>
                        </a:spcBef>
                        <a:spcAft>
                          <a:spcPts val="0"/>
                        </a:spcAft>
                      </a:pPr>
                      <a:r>
                        <a:rPr lang="en-US" sz="1800" b="1">
                          <a:effectLst/>
                        </a:rPr>
                        <a:t>Sr. #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Setting of </a:t>
                      </a:r>
                      <a:br>
                        <a:rPr lang="en-US" sz="1800" b="1">
                          <a:effectLst/>
                        </a:rPr>
                      </a:br>
                      <a:r>
                        <a:rPr lang="en-US" sz="1800" b="1">
                          <a:effectLst/>
                        </a:rPr>
                        <a:t>Amp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Size Of </a:t>
                      </a:r>
                      <a:br>
                        <a:rPr lang="en-US" sz="1800" b="1">
                          <a:effectLst/>
                        </a:rPr>
                      </a:br>
                      <a:r>
                        <a:rPr lang="en-US" sz="1800" b="1">
                          <a:effectLst/>
                        </a:rPr>
                        <a:t>Welding </a:t>
                      </a:r>
                      <a:br>
                        <a:rPr lang="en-US" sz="1800" b="1">
                          <a:effectLst/>
                        </a:rPr>
                      </a:br>
                      <a:r>
                        <a:rPr lang="en-US" sz="1800" b="1">
                          <a:effectLst/>
                        </a:rPr>
                        <a:t>Rod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Calculation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Work done </a:t>
                      </a:r>
                    </a:p>
                    <a:p>
                      <a:pPr marL="0" marR="0" algn="ctr">
                        <a:lnSpc>
                          <a:spcPct val="115000"/>
                        </a:lnSpc>
                        <a:spcBef>
                          <a:spcPts val="0"/>
                        </a:spcBef>
                        <a:spcAft>
                          <a:spcPts val="0"/>
                        </a:spcAft>
                      </a:pPr>
                      <a:r>
                        <a:rPr lang="en-US" sz="1800" b="1">
                          <a:effectLst/>
                        </a:rPr>
                        <a:t>against </a:t>
                      </a:r>
                    </a:p>
                    <a:p>
                      <a:pPr marL="0" marR="0" algn="ctr">
                        <a:lnSpc>
                          <a:spcPct val="115000"/>
                        </a:lnSpc>
                        <a:spcBef>
                          <a:spcPts val="0"/>
                        </a:spcBef>
                        <a:spcAft>
                          <a:spcPts val="0"/>
                        </a:spcAft>
                      </a:pPr>
                      <a:r>
                        <a:rPr lang="en-US" sz="1800" b="1">
                          <a:effectLst/>
                        </a:rPr>
                        <a:t>1 KWh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Setting of </a:t>
                      </a:r>
                      <a:br>
                        <a:rPr lang="en-US" sz="1800" b="1">
                          <a:effectLst/>
                        </a:rPr>
                      </a:br>
                      <a:r>
                        <a:rPr lang="en-US" sz="1800" b="1">
                          <a:effectLst/>
                        </a:rPr>
                        <a:t>Amp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Size Of </a:t>
                      </a:r>
                      <a:br>
                        <a:rPr lang="en-US" sz="1800" b="1">
                          <a:effectLst/>
                        </a:rPr>
                      </a:br>
                      <a:r>
                        <a:rPr lang="en-US" sz="1800" b="1">
                          <a:effectLst/>
                        </a:rPr>
                        <a:t>Welding </a:t>
                      </a:r>
                      <a:br>
                        <a:rPr lang="en-US" sz="1800" b="1">
                          <a:effectLst/>
                        </a:rPr>
                      </a:br>
                      <a:r>
                        <a:rPr lang="en-US" sz="1800" b="1">
                          <a:effectLst/>
                        </a:rPr>
                        <a:t>Rod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effectLst/>
                        </a:rPr>
                        <a:t>Calculation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effectLst/>
                        </a:rPr>
                        <a:t>Work done against</a:t>
                      </a:r>
                    </a:p>
                    <a:p>
                      <a:pPr marL="0" marR="0" algn="ctr">
                        <a:lnSpc>
                          <a:spcPct val="115000"/>
                        </a:lnSpc>
                        <a:spcBef>
                          <a:spcPts val="0"/>
                        </a:spcBef>
                        <a:spcAft>
                          <a:spcPts val="0"/>
                        </a:spcAft>
                      </a:pPr>
                      <a:r>
                        <a:rPr lang="en-US" sz="1800" b="1" dirty="0">
                          <a:effectLst/>
                        </a:rPr>
                        <a:t>1 KWh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152110">
                <a:tc>
                  <a:txBody>
                    <a:bodyPr/>
                    <a:lstStyle/>
                    <a:p>
                      <a:pPr marL="0" marR="0" algn="ctr">
                        <a:lnSpc>
                          <a:spcPct val="115000"/>
                        </a:lnSpc>
                        <a:spcBef>
                          <a:spcPts val="0"/>
                        </a:spcBef>
                        <a:spcAft>
                          <a:spcPts val="0"/>
                        </a:spcAft>
                      </a:pPr>
                      <a:r>
                        <a:rPr lang="en-US" sz="1800" dirty="0">
                          <a:effectLst/>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a:effectLst/>
                        </a:rPr>
                        <a:t>150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a:effectLst/>
                        </a:rPr>
                        <a:t>10mm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dirty="0">
                          <a:effectLst/>
                        </a:rPr>
                        <a:t>W/consumption</a:t>
                      </a:r>
                      <a:br>
                        <a:rPr lang="en-US" sz="1800" dirty="0">
                          <a:effectLst/>
                        </a:rPr>
                      </a:br>
                      <a:r>
                        <a:rPr lang="en-US" sz="1800" dirty="0">
                          <a:effectLst/>
                        </a:rPr>
                        <a:t> 1000/66.66 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just">
                        <a:lnSpc>
                          <a:spcPct val="115000"/>
                        </a:lnSpc>
                        <a:spcBef>
                          <a:spcPts val="0"/>
                        </a:spcBef>
                        <a:spcAft>
                          <a:spcPts val="0"/>
                        </a:spcAft>
                      </a:pPr>
                      <a:r>
                        <a:rPr lang="en-US" sz="1800" dirty="0">
                          <a:effectLst/>
                        </a:rPr>
                        <a:t>15 Rods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a:effectLst/>
                        </a:rPr>
                        <a:t>150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a:effectLst/>
                        </a:rPr>
                        <a:t>10mm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a:effectLst/>
                        </a:rPr>
                        <a:t>W/consumption</a:t>
                      </a:r>
                      <a:br>
                        <a:rPr lang="en-US" sz="1800">
                          <a:effectLst/>
                        </a:rPr>
                      </a:br>
                      <a:r>
                        <a:rPr lang="en-US" sz="1800">
                          <a:effectLst/>
                        </a:rPr>
                        <a:t> 1000/99.99W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just">
                        <a:lnSpc>
                          <a:spcPct val="115000"/>
                        </a:lnSpc>
                        <a:spcBef>
                          <a:spcPts val="0"/>
                        </a:spcBef>
                        <a:spcAft>
                          <a:spcPts val="0"/>
                        </a:spcAft>
                      </a:pPr>
                      <a:r>
                        <a:rPr lang="en-US" sz="1800">
                          <a:effectLst/>
                        </a:rPr>
                        <a:t>10 Rods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152110">
                <a:tc>
                  <a:txBody>
                    <a:bodyPr/>
                    <a:lstStyle/>
                    <a:p>
                      <a:pPr marL="0" marR="0" algn="ctr">
                        <a:lnSpc>
                          <a:spcPct val="115000"/>
                        </a:lnSpc>
                        <a:spcBef>
                          <a:spcPts val="0"/>
                        </a:spcBef>
                        <a:spcAft>
                          <a:spcPts val="0"/>
                        </a:spcAft>
                      </a:pPr>
                      <a:r>
                        <a:rPr lang="en-US" sz="18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a:effectLst/>
                        </a:rPr>
                        <a:t>250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a:effectLst/>
                        </a:rPr>
                        <a:t>8 mm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a:effectLst/>
                        </a:rPr>
                        <a:t>W/consumption</a:t>
                      </a:r>
                      <a:br>
                        <a:rPr lang="en-US" sz="1800">
                          <a:effectLst/>
                        </a:rPr>
                      </a:br>
                      <a:r>
                        <a:rPr lang="en-US" sz="1800">
                          <a:effectLst/>
                        </a:rPr>
                        <a:t> 1000/99.99 W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just">
                        <a:lnSpc>
                          <a:spcPct val="115000"/>
                        </a:lnSpc>
                        <a:spcBef>
                          <a:spcPts val="0"/>
                        </a:spcBef>
                        <a:spcAft>
                          <a:spcPts val="0"/>
                        </a:spcAft>
                      </a:pPr>
                      <a:r>
                        <a:rPr lang="en-US" sz="1800">
                          <a:effectLst/>
                        </a:rPr>
                        <a:t>10 Rods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a:effectLst/>
                        </a:rPr>
                        <a:t>250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a:effectLst/>
                        </a:rPr>
                        <a:t>8 mm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1800">
                          <a:effectLst/>
                        </a:rPr>
                        <a:t>W/consumption</a:t>
                      </a:r>
                      <a:br>
                        <a:rPr lang="en-US" sz="1800">
                          <a:effectLst/>
                        </a:rPr>
                      </a:br>
                      <a:r>
                        <a:rPr lang="en-US" sz="1800">
                          <a:effectLst/>
                        </a:rPr>
                        <a:t> 1000/150W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just">
                        <a:lnSpc>
                          <a:spcPct val="115000"/>
                        </a:lnSpc>
                        <a:spcBef>
                          <a:spcPts val="0"/>
                        </a:spcBef>
                        <a:spcAft>
                          <a:spcPts val="0"/>
                        </a:spcAft>
                      </a:pPr>
                      <a:r>
                        <a:rPr lang="en-US" sz="1800">
                          <a:effectLst/>
                        </a:rPr>
                        <a:t>6.66 Rod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536147">
                <a:tc>
                  <a:txBody>
                    <a:bodyPr/>
                    <a:lstStyle/>
                    <a:p>
                      <a:pPr marL="0" marR="0" algn="ctr">
                        <a:lnSpc>
                          <a:spcPct val="115000"/>
                        </a:lnSpc>
                        <a:spcBef>
                          <a:spcPts val="0"/>
                        </a:spcBef>
                        <a:spcAft>
                          <a:spcPts val="0"/>
                        </a:spcAft>
                      </a:pPr>
                      <a:r>
                        <a:rPr lang="en-US" sz="1800" dirty="0">
                          <a:effectLst/>
                        </a:rPr>
                        <a:t>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400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smtClean="0">
                          <a:effectLst/>
                        </a:rPr>
                        <a:t>6mm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W/consumption</a:t>
                      </a:r>
                      <a:br>
                        <a:rPr lang="en-US" sz="1800" dirty="0">
                          <a:effectLst/>
                        </a:rPr>
                      </a:br>
                      <a:r>
                        <a:rPr lang="en-US" sz="1800" dirty="0">
                          <a:effectLst/>
                        </a:rPr>
                        <a:t> 1000/133.32 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7.5 Rods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400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6 mm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smtClean="0">
                          <a:effectLst/>
                        </a:rPr>
                        <a:t>W/consumption</a:t>
                      </a:r>
                      <a:br>
                        <a:rPr lang="en-US" sz="1800" dirty="0" smtClean="0">
                          <a:effectLst/>
                        </a:rPr>
                      </a:br>
                      <a:r>
                        <a:rPr lang="en-US" sz="1800" dirty="0" smtClean="0">
                          <a:effectLst/>
                        </a:rPr>
                        <a:t> 1000/233.31W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rPr>
                        <a:t>4.28 Rods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7062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5300" y="770362"/>
            <a:ext cx="11315700" cy="5005986"/>
          </a:xfrm>
          <a:prstGeom prst="rect">
            <a:avLst/>
          </a:prstGeom>
        </p:spPr>
        <p:txBody>
          <a:bodyPr wrap="square">
            <a:spAutoFit/>
          </a:bodyPr>
          <a:lstStyle/>
          <a:p>
            <a:pPr algn="just">
              <a:lnSpc>
                <a:spcPct val="115000"/>
              </a:lnSpc>
            </a:pPr>
            <a:r>
              <a:rPr lang="en-US" sz="4000" b="1" dirty="0">
                <a:solidFill>
                  <a:schemeClr val="bg1"/>
                </a:solidFill>
              </a:rPr>
              <a:t>Each Sugar Mills using welding rods during off season for their repair maintenance and for capex projects in tons. We calculated consumption of electricity at Normal Transformer Type Welding plants against all welding rods used in Off Season 2022-23 at Faran Sugar Mills Detail is mentioned in Table - 3.</a:t>
            </a: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0014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2904" y="285234"/>
            <a:ext cx="11243014" cy="707886"/>
          </a:xfrm>
          <a:prstGeom prst="rect">
            <a:avLst/>
          </a:prstGeom>
        </p:spPr>
        <p:txBody>
          <a:bodyPr wrap="none">
            <a:spAutoFit/>
          </a:bodyPr>
          <a:lstStyle/>
          <a:p>
            <a:r>
              <a:rPr lang="en-US" sz="4000" b="1" u="sng" dirty="0">
                <a:solidFill>
                  <a:schemeClr val="bg1"/>
                </a:solidFill>
                <a:latin typeface="Calibri" panose="020F0502020204030204" pitchFamily="34" charset="0"/>
                <a:ea typeface="Calibri" panose="020F0502020204030204" pitchFamily="34" charset="0"/>
                <a:cs typeface="Calibri" panose="020F0502020204030204" pitchFamily="34" charset="0"/>
              </a:rPr>
              <a:t>Table - </a:t>
            </a:r>
            <a:r>
              <a:rPr lang="en-US" sz="4000" b="1" u="sng" dirty="0">
                <a:solidFill>
                  <a:schemeClr val="bg1"/>
                </a:solidFill>
                <a:latin typeface="Calibri" panose="020F0502020204030204" pitchFamily="34" charset="0"/>
                <a:ea typeface="Times New Roman" panose="02020603050405020304" pitchFamily="18" charset="0"/>
                <a:cs typeface="Calibri" panose="020F0502020204030204" pitchFamily="34" charset="0"/>
              </a:rPr>
              <a:t>3  (Normal Transformer Type Welding plants)</a:t>
            </a:r>
            <a:endParaRPr lang="en-US" sz="4000" u="sng"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280783328"/>
              </p:ext>
            </p:extLst>
          </p:nvPr>
        </p:nvGraphicFramePr>
        <p:xfrm>
          <a:off x="371305" y="1320801"/>
          <a:ext cx="11243014" cy="5195497"/>
        </p:xfrm>
        <a:graphic>
          <a:graphicData uri="http://schemas.openxmlformats.org/drawingml/2006/table">
            <a:tbl>
              <a:tblPr firstRow="1" firstCol="1" bandRow="1">
                <a:tableStyleId>{5C22544A-7EE6-4342-B048-85BDC9FD1C3A}</a:tableStyleId>
              </a:tblPr>
              <a:tblGrid>
                <a:gridCol w="607018"/>
                <a:gridCol w="1501048"/>
                <a:gridCol w="876323"/>
                <a:gridCol w="954996"/>
                <a:gridCol w="1212857"/>
                <a:gridCol w="1019738"/>
                <a:gridCol w="1362952"/>
                <a:gridCol w="1873835"/>
                <a:gridCol w="1834247"/>
              </a:tblGrid>
              <a:tr h="2138967">
                <a:tc>
                  <a:txBody>
                    <a:bodyPr/>
                    <a:lstStyle/>
                    <a:p>
                      <a:pPr marL="0" marR="0" algn="ctr">
                        <a:lnSpc>
                          <a:spcPct val="115000"/>
                        </a:lnSpc>
                        <a:spcBef>
                          <a:spcPts val="0"/>
                        </a:spcBef>
                        <a:spcAft>
                          <a:spcPts val="0"/>
                        </a:spcAft>
                      </a:pPr>
                      <a:r>
                        <a:rPr lang="en-US" sz="1800" b="1" dirty="0">
                          <a:solidFill>
                            <a:schemeClr val="bg1"/>
                          </a:solidFill>
                          <a:effectLst/>
                        </a:rPr>
                        <a:t>Sr. #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solidFill>
                            <a:schemeClr val="bg1"/>
                          </a:solidFill>
                          <a:effectLst/>
                        </a:rPr>
                        <a:t>Type of </a:t>
                      </a:r>
                      <a:br>
                        <a:rPr lang="en-US" sz="1800" b="1">
                          <a:solidFill>
                            <a:schemeClr val="bg1"/>
                          </a:solidFill>
                          <a:effectLst/>
                        </a:rPr>
                      </a:br>
                      <a:r>
                        <a:rPr lang="en-US" sz="1800" b="1">
                          <a:solidFill>
                            <a:schemeClr val="bg1"/>
                          </a:solidFill>
                          <a:effectLst/>
                        </a:rPr>
                        <a:t>Welding rod </a:t>
                      </a:r>
                      <a:endPar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solidFill>
                            <a:schemeClr val="bg1"/>
                          </a:solidFill>
                          <a:effectLst/>
                        </a:rPr>
                        <a:t>Weight </a:t>
                      </a:r>
                      <a:br>
                        <a:rPr lang="en-US" sz="1800" b="1">
                          <a:solidFill>
                            <a:schemeClr val="bg1"/>
                          </a:solidFill>
                          <a:effectLst/>
                        </a:rPr>
                      </a:br>
                      <a:r>
                        <a:rPr lang="en-US" sz="1800" b="1">
                          <a:solidFill>
                            <a:schemeClr val="bg1"/>
                          </a:solidFill>
                          <a:effectLst/>
                        </a:rPr>
                        <a:t>in Kgs </a:t>
                      </a:r>
                      <a:endPar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chemeClr val="bg1"/>
                          </a:solidFill>
                          <a:effectLst/>
                        </a:rPr>
                        <a:t>Pock </a:t>
                      </a:r>
                      <a:r>
                        <a:rPr lang="en-US" sz="1800" b="1" dirty="0">
                          <a:solidFill>
                            <a:schemeClr val="bg1"/>
                          </a:solidFill>
                          <a:effectLst/>
                        </a:rPr>
                        <a:t/>
                      </a:r>
                      <a:br>
                        <a:rPr lang="en-US" sz="1800" b="1" dirty="0">
                          <a:solidFill>
                            <a:schemeClr val="bg1"/>
                          </a:solidFill>
                          <a:effectLst/>
                        </a:rPr>
                      </a:br>
                      <a:r>
                        <a:rPr lang="en-US" sz="1800" b="1" dirty="0" smtClean="0">
                          <a:solidFill>
                            <a:schemeClr val="bg1"/>
                          </a:solidFill>
                          <a:effectLst/>
                        </a:rPr>
                        <a:t>of</a:t>
                      </a:r>
                      <a:r>
                        <a:rPr lang="en-US" sz="1800" b="1" baseline="0" dirty="0" smtClean="0">
                          <a:solidFill>
                            <a:schemeClr val="bg1"/>
                          </a:solidFill>
                          <a:effectLst/>
                        </a:rPr>
                        <a:t> welding rods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a:t>
                      </a:r>
                      <a:r>
                        <a:rPr lang="en-US" sz="1800" b="1"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Welding Rods</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solidFill>
                            <a:schemeClr val="bg1"/>
                          </a:solidFill>
                          <a:effectLst/>
                        </a:rPr>
                        <a:t>Total Welding </a:t>
                      </a:r>
                      <a:br>
                        <a:rPr lang="en-US" sz="1800" b="1" dirty="0">
                          <a:solidFill>
                            <a:schemeClr val="bg1"/>
                          </a:solidFill>
                          <a:effectLst/>
                        </a:rPr>
                      </a:br>
                      <a:r>
                        <a:rPr lang="en-US" sz="1800" b="1" dirty="0">
                          <a:solidFill>
                            <a:schemeClr val="bg1"/>
                          </a:solidFill>
                          <a:effectLst/>
                        </a:rPr>
                        <a:t>Rods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chemeClr val="bg1"/>
                          </a:solidFill>
                          <a:effectLst/>
                        </a:rPr>
                        <a:t>Total</a:t>
                      </a:r>
                      <a:r>
                        <a:rPr lang="en-US" sz="1800" b="1" baseline="0" dirty="0" smtClean="0">
                          <a:solidFill>
                            <a:schemeClr val="bg1"/>
                          </a:solidFill>
                          <a:effectLst/>
                        </a:rPr>
                        <a:t> Units /KWh  Consumed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solidFill>
                            <a:schemeClr val="bg1"/>
                          </a:solidFill>
                          <a:effectLst/>
                        </a:rPr>
                        <a:t>Cost of one Unit </a:t>
                      </a:r>
                      <a:br>
                        <a:rPr lang="en-US" sz="1800" b="1">
                          <a:solidFill>
                            <a:schemeClr val="bg1"/>
                          </a:solidFill>
                          <a:effectLst/>
                        </a:rPr>
                      </a:br>
                      <a:r>
                        <a:rPr lang="en-US" sz="1800" b="1">
                          <a:solidFill>
                            <a:schemeClr val="bg1"/>
                          </a:solidFill>
                          <a:effectLst/>
                        </a:rPr>
                        <a:t>of Electricity </a:t>
                      </a:r>
                      <a:endPar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solidFill>
                            <a:schemeClr val="bg1"/>
                          </a:solidFill>
                          <a:effectLst/>
                        </a:rPr>
                        <a:t>Total Amount </a:t>
                      </a:r>
                      <a:endParaRPr lang="en-US" sz="1800" b="1" dirty="0" smtClean="0">
                        <a:solidFill>
                          <a:schemeClr val="bg1"/>
                        </a:solidFill>
                        <a:effectLst/>
                      </a:endParaRPr>
                    </a:p>
                    <a:p>
                      <a:pPr marL="0" marR="0" algn="ctr">
                        <a:lnSpc>
                          <a:spcPct val="115000"/>
                        </a:lnSpc>
                        <a:spcBef>
                          <a:spcPts val="0"/>
                        </a:spcBef>
                        <a:spcAft>
                          <a:spcPts val="0"/>
                        </a:spcAft>
                      </a:pPr>
                      <a:r>
                        <a:rPr lang="en-US" sz="1800" b="1" dirty="0" smtClean="0">
                          <a:solidFill>
                            <a:schemeClr val="bg1"/>
                          </a:solidFill>
                          <a:effectLst/>
                        </a:rPr>
                        <a:t>in </a:t>
                      </a:r>
                      <a:r>
                        <a:rPr lang="en-US" sz="1800" b="1" dirty="0">
                          <a:solidFill>
                            <a:schemeClr val="bg1"/>
                          </a:solidFill>
                          <a:effectLst/>
                        </a:rPr>
                        <a:t>Rupees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34742">
                <a:tc>
                  <a:txBody>
                    <a:bodyPr/>
                    <a:lstStyle/>
                    <a:p>
                      <a:pPr marL="0" marR="0" algn="ctr">
                        <a:lnSpc>
                          <a:spcPct val="115000"/>
                        </a:lnSpc>
                        <a:spcBef>
                          <a:spcPts val="0"/>
                        </a:spcBef>
                        <a:spcAft>
                          <a:spcPts val="0"/>
                        </a:spcAft>
                      </a:pPr>
                      <a:r>
                        <a:rPr lang="en-US" sz="2000" b="1" dirty="0">
                          <a:solidFill>
                            <a:schemeClr val="bg1"/>
                          </a:solidFill>
                          <a:effectLst/>
                        </a:rPr>
                        <a:t>1</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12 No</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154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2,464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246.4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10,841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660114">
                <a:tc>
                  <a:txBody>
                    <a:bodyPr/>
                    <a:lstStyle/>
                    <a:p>
                      <a:pPr marL="0" marR="0" algn="ctr">
                        <a:lnSpc>
                          <a:spcPct val="115000"/>
                        </a:lnSpc>
                        <a:spcBef>
                          <a:spcPts val="0"/>
                        </a:spcBef>
                        <a:spcAft>
                          <a:spcPts val="0"/>
                        </a:spcAft>
                      </a:pPr>
                      <a:r>
                        <a:rPr lang="en-US" sz="2000" b="1" dirty="0">
                          <a:solidFill>
                            <a:schemeClr val="bg1"/>
                          </a:solidFill>
                          <a:effectLst/>
                        </a:rPr>
                        <a:t>2</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10 No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6,640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1,660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138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229,080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22,908.00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dirty="0">
                          <a:effectLst/>
                        </a:rPr>
                        <a:t>44</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1,007,952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625892">
                <a:tc>
                  <a:txBody>
                    <a:bodyPr/>
                    <a:lstStyle/>
                    <a:p>
                      <a:pPr marL="0" marR="0" algn="ctr">
                        <a:lnSpc>
                          <a:spcPct val="115000"/>
                        </a:lnSpc>
                        <a:spcBef>
                          <a:spcPts val="0"/>
                        </a:spcBef>
                        <a:spcAft>
                          <a:spcPts val="0"/>
                        </a:spcAft>
                      </a:pPr>
                      <a:r>
                        <a:rPr lang="en-US" sz="2000" b="1" dirty="0">
                          <a:solidFill>
                            <a:schemeClr val="bg1"/>
                          </a:solidFill>
                          <a:effectLst/>
                        </a:rPr>
                        <a:t>3</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8 No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1,340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335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91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112,225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16,850.60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741,426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534742">
                <a:tc>
                  <a:txBody>
                    <a:bodyPr/>
                    <a:lstStyle/>
                    <a:p>
                      <a:pPr marL="0" marR="0" algn="ctr">
                        <a:lnSpc>
                          <a:spcPct val="115000"/>
                        </a:lnSpc>
                        <a:spcBef>
                          <a:spcPts val="0"/>
                        </a:spcBef>
                        <a:spcAft>
                          <a:spcPts val="0"/>
                        </a:spcAft>
                      </a:pPr>
                      <a:r>
                        <a:rPr lang="en-US" sz="2000" b="1" dirty="0">
                          <a:solidFill>
                            <a:schemeClr val="bg1"/>
                          </a:solidFill>
                          <a:effectLst/>
                        </a:rPr>
                        <a:t>4</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6 No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300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60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59</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3,540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827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dirty="0">
                          <a:effectLst/>
                        </a:rPr>
                        <a:t>36,388</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534742">
                <a:tc>
                  <a:txBody>
                    <a:bodyPr/>
                    <a:lstStyle/>
                    <a:p>
                      <a:pPr marL="0" marR="0" algn="just">
                        <a:lnSpc>
                          <a:spcPct val="115000"/>
                        </a:lnSpc>
                        <a:spcBef>
                          <a:spcPts val="0"/>
                        </a:spcBef>
                        <a:spcAft>
                          <a:spcPts val="0"/>
                        </a:spcAft>
                      </a:pPr>
                      <a:r>
                        <a:rPr lang="en-US" sz="2000" b="1">
                          <a:effectLst/>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i="1" dirty="0">
                          <a:effectLst/>
                        </a:rPr>
                        <a:t>Total Amount </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i="1" dirty="0">
                          <a:effectLst/>
                        </a:rPr>
                        <a:t> </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i="1" dirty="0">
                          <a:effectLst/>
                        </a:rPr>
                        <a:t> </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i="1" dirty="0">
                          <a:effectLst/>
                        </a:rPr>
                        <a:t> </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i="1" dirty="0">
                          <a:effectLst/>
                        </a:rPr>
                        <a:t> </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i="1" dirty="0">
                          <a:effectLst/>
                        </a:rPr>
                        <a:t> </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i="1" dirty="0">
                          <a:effectLst/>
                        </a:rPr>
                        <a:t> </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2000" b="1" i="1" dirty="0">
                          <a:effectLst/>
                        </a:rPr>
                        <a:t>1,796,607</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3320668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313" y="2434618"/>
            <a:ext cx="9905998" cy="1478570"/>
          </a:xfrm>
        </p:spPr>
        <p:txBody>
          <a:bodyPr>
            <a:noAutofit/>
          </a:bodyPr>
          <a:lstStyle/>
          <a:p>
            <a:pPr algn="ctr"/>
            <a:r>
              <a:rPr lang="en-US" sz="6000" b="1" i="1" u="sng" dirty="0">
                <a:solidFill>
                  <a:schemeClr val="bg1"/>
                </a:solidFill>
              </a:rPr>
              <a:t>55</a:t>
            </a:r>
            <a:r>
              <a:rPr lang="en-US" sz="6000" b="1" i="1" u="sng" baseline="30000" dirty="0">
                <a:solidFill>
                  <a:schemeClr val="bg1"/>
                </a:solidFill>
              </a:rPr>
              <a:t>th</a:t>
            </a:r>
            <a:r>
              <a:rPr lang="en-US" sz="6000" b="1" i="1" u="sng" dirty="0">
                <a:solidFill>
                  <a:schemeClr val="bg1"/>
                </a:solidFill>
              </a:rPr>
              <a:t> Annual Convention of Pakistan Society of Sugar Technologists, 2023, Karachi</a:t>
            </a:r>
            <a:r>
              <a:rPr lang="en-US" sz="6000" b="1" i="1" u="sng" dirty="0" smtClean="0">
                <a:solidFill>
                  <a:schemeClr val="bg1"/>
                </a:solidFill>
              </a:rPr>
              <a:t>.</a:t>
            </a:r>
            <a:endParaRPr lang="en-US" sz="6000" b="1" i="1" dirty="0">
              <a:solidFill>
                <a:schemeClr val="bg1"/>
              </a:solidFill>
            </a:endParaRPr>
          </a:p>
        </p:txBody>
      </p:sp>
    </p:spTree>
    <p:extLst>
      <p:ext uri="{BB962C8B-B14F-4D97-AF65-F5344CB8AC3E}">
        <p14:creationId xmlns:p14="http://schemas.microsoft.com/office/powerpoint/2010/main" val="2711955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475" y="145534"/>
            <a:ext cx="10296473" cy="707886"/>
          </a:xfrm>
          <a:prstGeom prst="rect">
            <a:avLst/>
          </a:prstGeom>
        </p:spPr>
        <p:txBody>
          <a:bodyPr wrap="none">
            <a:spAutoFit/>
          </a:bodyPr>
          <a:lstStyle/>
          <a:p>
            <a:r>
              <a:rPr lang="en-US" sz="4000" b="1" u="sng" dirty="0">
                <a:solidFill>
                  <a:schemeClr val="bg1"/>
                </a:solidFill>
                <a:latin typeface="Calibri" panose="020F0502020204030204" pitchFamily="34" charset="0"/>
                <a:ea typeface="Calibri" panose="020F0502020204030204" pitchFamily="34" charset="0"/>
                <a:cs typeface="Calibri" panose="020F0502020204030204" pitchFamily="34" charset="0"/>
              </a:rPr>
              <a:t>Table - </a:t>
            </a:r>
            <a:r>
              <a:rPr lang="en-US" sz="40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4 (</a:t>
            </a: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Inverter Type Welding Plant of 400 A)</a:t>
            </a:r>
            <a:endParaRPr lang="en-US" sz="40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45813294"/>
              </p:ext>
            </p:extLst>
          </p:nvPr>
        </p:nvGraphicFramePr>
        <p:xfrm>
          <a:off x="368301" y="853420"/>
          <a:ext cx="11455398" cy="5344183"/>
        </p:xfrm>
        <a:graphic>
          <a:graphicData uri="http://schemas.openxmlformats.org/drawingml/2006/table">
            <a:tbl>
              <a:tblPr firstRow="1" firstCol="1" bandRow="1">
                <a:tableStyleId>{5C22544A-7EE6-4342-B048-85BDC9FD1C3A}</a:tableStyleId>
              </a:tblPr>
              <a:tblGrid>
                <a:gridCol w="682771"/>
                <a:gridCol w="1411122"/>
                <a:gridCol w="932664"/>
                <a:gridCol w="1628045"/>
                <a:gridCol w="1229993"/>
                <a:gridCol w="1031632"/>
                <a:gridCol w="979939"/>
                <a:gridCol w="1628045"/>
                <a:gridCol w="1931187"/>
              </a:tblGrid>
              <a:tr h="2004068">
                <a:tc>
                  <a:txBody>
                    <a:bodyPr/>
                    <a:lstStyle/>
                    <a:p>
                      <a:pPr marL="0" marR="0" algn="ctr">
                        <a:lnSpc>
                          <a:spcPct val="115000"/>
                        </a:lnSpc>
                        <a:spcBef>
                          <a:spcPts val="0"/>
                        </a:spcBef>
                        <a:spcAft>
                          <a:spcPts val="0"/>
                        </a:spcAft>
                      </a:pPr>
                      <a:r>
                        <a:rPr lang="en-US" sz="1800" b="1" dirty="0">
                          <a:solidFill>
                            <a:schemeClr val="bg1"/>
                          </a:solidFill>
                          <a:effectLst/>
                        </a:rPr>
                        <a:t>Sr. #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solidFill>
                            <a:schemeClr val="bg1"/>
                          </a:solidFill>
                          <a:effectLst/>
                        </a:rPr>
                        <a:t>Type of </a:t>
                      </a:r>
                      <a:br>
                        <a:rPr lang="en-US" sz="1800" b="1">
                          <a:solidFill>
                            <a:schemeClr val="bg1"/>
                          </a:solidFill>
                          <a:effectLst/>
                        </a:rPr>
                      </a:br>
                      <a:r>
                        <a:rPr lang="en-US" sz="1800" b="1">
                          <a:solidFill>
                            <a:schemeClr val="bg1"/>
                          </a:solidFill>
                          <a:effectLst/>
                        </a:rPr>
                        <a:t>Welding rod </a:t>
                      </a:r>
                      <a:endPar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solidFill>
                            <a:schemeClr val="bg1"/>
                          </a:solidFill>
                          <a:effectLst/>
                        </a:rPr>
                        <a:t>Weight </a:t>
                      </a:r>
                      <a:br>
                        <a:rPr lang="en-US" sz="1800" b="1">
                          <a:solidFill>
                            <a:schemeClr val="bg1"/>
                          </a:solidFill>
                          <a:effectLst/>
                        </a:rPr>
                      </a:br>
                      <a:r>
                        <a:rPr lang="en-US" sz="1800" b="1">
                          <a:solidFill>
                            <a:schemeClr val="bg1"/>
                          </a:solidFill>
                          <a:effectLst/>
                        </a:rPr>
                        <a:t>in Kgs </a:t>
                      </a:r>
                      <a:endPar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Pock </a:t>
                      </a:r>
                      <a:b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of welding rods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Total Welding </a:t>
                      </a:r>
                      <a:b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Rods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solidFill>
                            <a:schemeClr val="bg1"/>
                          </a:solidFill>
                          <a:effectLst/>
                        </a:rPr>
                        <a:t>Total Welding </a:t>
                      </a:r>
                      <a:br>
                        <a:rPr lang="en-US" sz="1800" b="1">
                          <a:solidFill>
                            <a:schemeClr val="bg1"/>
                          </a:solidFill>
                          <a:effectLst/>
                        </a:rPr>
                      </a:br>
                      <a:r>
                        <a:rPr lang="en-US" sz="1800" b="1">
                          <a:solidFill>
                            <a:schemeClr val="bg1"/>
                          </a:solidFill>
                          <a:effectLst/>
                        </a:rPr>
                        <a:t>Rods </a:t>
                      </a:r>
                      <a:endPar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Total Units /KWh  Consumed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solidFill>
                            <a:schemeClr val="bg1"/>
                          </a:solidFill>
                          <a:effectLst/>
                        </a:rPr>
                        <a:t>Cost of one Unit </a:t>
                      </a:r>
                      <a:br>
                        <a:rPr lang="en-US" sz="1800" b="1">
                          <a:solidFill>
                            <a:schemeClr val="bg1"/>
                          </a:solidFill>
                          <a:effectLst/>
                        </a:rPr>
                      </a:br>
                      <a:r>
                        <a:rPr lang="en-US" sz="1800" b="1">
                          <a:solidFill>
                            <a:schemeClr val="bg1"/>
                          </a:solidFill>
                          <a:effectLst/>
                        </a:rPr>
                        <a:t>of Electricity </a:t>
                      </a:r>
                      <a:endPar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a:solidFill>
                            <a:schemeClr val="bg1"/>
                          </a:solidFill>
                          <a:effectLst/>
                        </a:rPr>
                        <a:t>Cost of one Unit </a:t>
                      </a:r>
                      <a:br>
                        <a:rPr lang="en-US" sz="1800" b="1" dirty="0">
                          <a:solidFill>
                            <a:schemeClr val="bg1"/>
                          </a:solidFill>
                          <a:effectLst/>
                        </a:rPr>
                      </a:br>
                      <a:r>
                        <a:rPr lang="en-US" sz="1800" b="1" dirty="0">
                          <a:solidFill>
                            <a:schemeClr val="bg1"/>
                          </a:solidFill>
                          <a:effectLst/>
                        </a:rPr>
                        <a:t>of Electricity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68023">
                <a:tc>
                  <a:txBody>
                    <a:bodyPr/>
                    <a:lstStyle/>
                    <a:p>
                      <a:pPr marL="0" marR="0" algn="ctr">
                        <a:lnSpc>
                          <a:spcPct val="115000"/>
                        </a:lnSpc>
                        <a:spcBef>
                          <a:spcPts val="0"/>
                        </a:spcBef>
                        <a:spcAft>
                          <a:spcPts val="0"/>
                        </a:spcAft>
                      </a:pPr>
                      <a:r>
                        <a:rPr lang="en-US" sz="2000" b="1">
                          <a:solidFill>
                            <a:schemeClr val="bg1"/>
                          </a:solidFill>
                          <a:effectLst/>
                        </a:rPr>
                        <a:t>1</a:t>
                      </a:r>
                      <a:endParaRPr lang="en-US" sz="2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12 No</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2,464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164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dirty="0">
                          <a:effectLst/>
                        </a:rPr>
                        <a:t>44</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7,216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68023">
                <a:tc>
                  <a:txBody>
                    <a:bodyPr/>
                    <a:lstStyle/>
                    <a:p>
                      <a:pPr marL="0" marR="0" algn="ctr">
                        <a:lnSpc>
                          <a:spcPct val="115000"/>
                        </a:lnSpc>
                        <a:spcBef>
                          <a:spcPts val="0"/>
                        </a:spcBef>
                        <a:spcAft>
                          <a:spcPts val="0"/>
                        </a:spcAft>
                      </a:pPr>
                      <a:r>
                        <a:rPr lang="en-US" sz="2000" b="1">
                          <a:solidFill>
                            <a:schemeClr val="bg1"/>
                          </a:solidFill>
                          <a:effectLst/>
                        </a:rPr>
                        <a:t>2</a:t>
                      </a:r>
                      <a:endParaRPr lang="en-US" sz="2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10 No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6,640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1,660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1,660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229,080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15,270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671,880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68023">
                <a:tc>
                  <a:txBody>
                    <a:bodyPr/>
                    <a:lstStyle/>
                    <a:p>
                      <a:pPr marL="0" marR="0" algn="ctr">
                        <a:lnSpc>
                          <a:spcPct val="115000"/>
                        </a:lnSpc>
                        <a:spcBef>
                          <a:spcPts val="0"/>
                        </a:spcBef>
                        <a:spcAft>
                          <a:spcPts val="0"/>
                        </a:spcAft>
                      </a:pPr>
                      <a:r>
                        <a:rPr lang="en-US" sz="2000" b="1">
                          <a:solidFill>
                            <a:schemeClr val="bg1"/>
                          </a:solidFill>
                          <a:effectLst/>
                        </a:rPr>
                        <a:t>3</a:t>
                      </a:r>
                      <a:endParaRPr lang="en-US" sz="2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8 No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1,340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335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335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112,225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11110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488,840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68023">
                <a:tc>
                  <a:txBody>
                    <a:bodyPr/>
                    <a:lstStyle/>
                    <a:p>
                      <a:pPr marL="0" marR="0" algn="ctr">
                        <a:lnSpc>
                          <a:spcPct val="115000"/>
                        </a:lnSpc>
                        <a:spcBef>
                          <a:spcPts val="0"/>
                        </a:spcBef>
                        <a:spcAft>
                          <a:spcPts val="0"/>
                        </a:spcAft>
                      </a:pPr>
                      <a:r>
                        <a:rPr lang="en-US" sz="2000" b="1" dirty="0">
                          <a:solidFill>
                            <a:schemeClr val="bg1"/>
                          </a:solidFill>
                          <a:effectLst/>
                        </a:rPr>
                        <a:t>4</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6 No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300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60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60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3,540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470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44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b="1">
                          <a:effectLst/>
                        </a:rPr>
                        <a:t>20,680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68023">
                <a:tc>
                  <a:txBody>
                    <a:bodyPr/>
                    <a:lstStyle/>
                    <a:p>
                      <a:pPr marL="0" marR="0" algn="ctr">
                        <a:lnSpc>
                          <a:spcPct val="115000"/>
                        </a:lnSpc>
                        <a:spcBef>
                          <a:spcPts val="0"/>
                        </a:spcBef>
                        <a:spcAft>
                          <a:spcPts val="0"/>
                        </a:spcAft>
                      </a:pPr>
                      <a:r>
                        <a:rPr lang="en-US" sz="2000" b="1" i="1">
                          <a:effectLst/>
                        </a:rPr>
                        <a:t> </a:t>
                      </a:r>
                      <a:endParaRPr lang="en-US" sz="2000" b="1"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7">
                  <a:txBody>
                    <a:bodyPr/>
                    <a:lstStyle/>
                    <a:p>
                      <a:pPr marL="0" marR="0" algn="l">
                        <a:lnSpc>
                          <a:spcPct val="115000"/>
                        </a:lnSpc>
                        <a:spcBef>
                          <a:spcPts val="0"/>
                        </a:spcBef>
                        <a:spcAft>
                          <a:spcPts val="0"/>
                        </a:spcAft>
                      </a:pPr>
                      <a:r>
                        <a:rPr lang="en-US" sz="2000" b="1" i="1" dirty="0">
                          <a:effectLst/>
                        </a:rPr>
                        <a:t>Total Amount </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2000" b="1" i="1" dirty="0">
                          <a:effectLst/>
                        </a:rPr>
                        <a:t>1,188,616</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1141922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422400"/>
            <a:ext cx="11150599" cy="2882328"/>
          </a:xfrm>
          <a:prstGeom prst="rect">
            <a:avLst/>
          </a:prstGeom>
        </p:spPr>
        <p:txBody>
          <a:bodyPr wrap="square">
            <a:spAutoFit/>
          </a:bodyPr>
          <a:lstStyle/>
          <a:p>
            <a:pPr marL="342900" marR="0" lvl="0" indent="-342900" algn="just">
              <a:lnSpc>
                <a:spcPct val="115000"/>
              </a:lnSpc>
              <a:spcBef>
                <a:spcPts val="0"/>
              </a:spcBef>
              <a:spcAft>
                <a:spcPts val="100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One Major advantage observed at no load, Inverter Type welding Plant at Idle Load noted 0.4 A while Normal Welding plant consumed 3.8 A at No load</a:t>
            </a:r>
            <a:endPar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3806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87164" y="315259"/>
            <a:ext cx="1960473" cy="758669"/>
          </a:xfrm>
          <a:prstGeom prst="rect">
            <a:avLst/>
          </a:prstGeom>
        </p:spPr>
        <p:txBody>
          <a:bodyPr wrap="none">
            <a:spAutoFit/>
          </a:bodyPr>
          <a:lstStyle/>
          <a:p>
            <a:pPr algn="just">
              <a:lnSpc>
                <a:spcPct val="115000"/>
              </a:lnSpc>
              <a:spcAft>
                <a:spcPts val="1000"/>
              </a:spcAft>
            </a:pPr>
            <a:r>
              <a:rPr lang="en-US" sz="4000" b="1" u="sng" dirty="0">
                <a:solidFill>
                  <a:schemeClr val="bg1"/>
                </a:solidFill>
                <a:latin typeface="Calibri" panose="020F0502020204030204" pitchFamily="34" charset="0"/>
                <a:ea typeface="Calibri" panose="020F0502020204030204" pitchFamily="34" charset="0"/>
                <a:cs typeface="Calibri" panose="020F0502020204030204" pitchFamily="34" charset="0"/>
              </a:rPr>
              <a:t>Table - 5</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58923219"/>
              </p:ext>
            </p:extLst>
          </p:nvPr>
        </p:nvGraphicFramePr>
        <p:xfrm>
          <a:off x="342900" y="1419764"/>
          <a:ext cx="11582400" cy="2388223"/>
        </p:xfrm>
        <a:graphic>
          <a:graphicData uri="http://schemas.openxmlformats.org/drawingml/2006/table">
            <a:tbl>
              <a:tblPr firstRow="1" firstCol="1" bandRow="1">
                <a:tableStyleId>{5C22544A-7EE6-4342-B048-85BDC9FD1C3A}</a:tableStyleId>
              </a:tblPr>
              <a:tblGrid>
                <a:gridCol w="647700"/>
                <a:gridCol w="1676400"/>
                <a:gridCol w="4000500"/>
                <a:gridCol w="3860800"/>
                <a:gridCol w="1397000"/>
              </a:tblGrid>
              <a:tr h="1164374">
                <a:tc>
                  <a:txBody>
                    <a:bodyPr/>
                    <a:lstStyle/>
                    <a:p>
                      <a:pPr marL="0" marR="0" algn="ctr">
                        <a:lnSpc>
                          <a:spcPct val="115000"/>
                        </a:lnSpc>
                        <a:spcBef>
                          <a:spcPts val="0"/>
                        </a:spcBef>
                        <a:spcAft>
                          <a:spcPts val="0"/>
                        </a:spcAft>
                      </a:pPr>
                      <a:r>
                        <a:rPr lang="en-US" sz="2500" dirty="0">
                          <a:solidFill>
                            <a:schemeClr val="bg1"/>
                          </a:solidFill>
                          <a:effectLst/>
                        </a:rPr>
                        <a:t>Sr. No</a:t>
                      </a:r>
                      <a:endParaRPr lang="en-US"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500">
                          <a:solidFill>
                            <a:schemeClr val="bg1"/>
                          </a:solidFill>
                          <a:effectLst/>
                        </a:rPr>
                        <a:t>Description</a:t>
                      </a:r>
                      <a:endParaRPr lang="en-US" sz="2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500" dirty="0">
                          <a:solidFill>
                            <a:schemeClr val="bg1"/>
                          </a:solidFill>
                          <a:effectLst/>
                        </a:rPr>
                        <a:t>Invert type welding </a:t>
                      </a:r>
                      <a:endParaRPr lang="en-US" sz="2500" dirty="0" smtClean="0">
                        <a:solidFill>
                          <a:schemeClr val="bg1"/>
                        </a:solidFill>
                        <a:effectLst/>
                      </a:endParaRPr>
                    </a:p>
                    <a:p>
                      <a:pPr marL="0" marR="0" algn="ctr">
                        <a:lnSpc>
                          <a:spcPct val="115000"/>
                        </a:lnSpc>
                        <a:spcBef>
                          <a:spcPts val="0"/>
                        </a:spcBef>
                        <a:spcAft>
                          <a:spcPts val="0"/>
                        </a:spcAft>
                      </a:pPr>
                      <a:r>
                        <a:rPr lang="en-US" sz="2500" dirty="0" smtClean="0">
                          <a:solidFill>
                            <a:schemeClr val="bg1"/>
                          </a:solidFill>
                          <a:effectLst/>
                        </a:rPr>
                        <a:t>plant </a:t>
                      </a:r>
                      <a:r>
                        <a:rPr lang="en-US" sz="2500" dirty="0">
                          <a:solidFill>
                            <a:schemeClr val="bg1"/>
                          </a:solidFill>
                          <a:effectLst/>
                        </a:rPr>
                        <a:t>data</a:t>
                      </a:r>
                      <a:endParaRPr lang="en-US"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500" dirty="0">
                          <a:solidFill>
                            <a:schemeClr val="bg1"/>
                          </a:solidFill>
                          <a:effectLst/>
                        </a:rPr>
                        <a:t>transformer type welding </a:t>
                      </a:r>
                      <a:endParaRPr lang="en-US" sz="2500" dirty="0" smtClean="0">
                        <a:solidFill>
                          <a:schemeClr val="bg1"/>
                        </a:solidFill>
                        <a:effectLst/>
                      </a:endParaRPr>
                    </a:p>
                    <a:p>
                      <a:pPr marL="0" marR="0" algn="ctr">
                        <a:lnSpc>
                          <a:spcPct val="115000"/>
                        </a:lnSpc>
                        <a:spcBef>
                          <a:spcPts val="0"/>
                        </a:spcBef>
                        <a:spcAft>
                          <a:spcPts val="0"/>
                        </a:spcAft>
                      </a:pPr>
                      <a:r>
                        <a:rPr lang="en-US" sz="2500" dirty="0" smtClean="0">
                          <a:solidFill>
                            <a:schemeClr val="bg1"/>
                          </a:solidFill>
                          <a:effectLst/>
                        </a:rPr>
                        <a:t>plant </a:t>
                      </a:r>
                      <a:r>
                        <a:rPr lang="en-US" sz="2500" dirty="0">
                          <a:solidFill>
                            <a:schemeClr val="bg1"/>
                          </a:solidFill>
                          <a:effectLst/>
                        </a:rPr>
                        <a:t>data</a:t>
                      </a:r>
                      <a:endParaRPr lang="en-US"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500" dirty="0" smtClean="0">
                          <a:solidFill>
                            <a:schemeClr val="bg1"/>
                          </a:solidFill>
                          <a:effectLst/>
                        </a:rPr>
                        <a:t>Remarks</a:t>
                      </a:r>
                      <a:endParaRPr lang="en-US" sz="2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41662">
                <a:tc>
                  <a:txBody>
                    <a:bodyPr/>
                    <a:lstStyle/>
                    <a:p>
                      <a:pPr marL="0" marR="0" algn="ctr">
                        <a:lnSpc>
                          <a:spcPct val="115000"/>
                        </a:lnSpc>
                        <a:spcBef>
                          <a:spcPts val="0"/>
                        </a:spcBef>
                        <a:spcAft>
                          <a:spcPts val="0"/>
                        </a:spcAft>
                      </a:pPr>
                      <a:r>
                        <a:rPr lang="en-US" sz="2000" b="1" dirty="0">
                          <a:solidFill>
                            <a:schemeClr val="bg1"/>
                          </a:solidFill>
                          <a:effectLst/>
                        </a:rPr>
                        <a:t>01</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0">
                          <a:solidFill>
                            <a:schemeClr val="bg1"/>
                          </a:solidFill>
                          <a:effectLst/>
                        </a:rPr>
                        <a:t>At No Load</a:t>
                      </a:r>
                      <a:endParaRPr lang="en-US" sz="20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0">
                          <a:solidFill>
                            <a:schemeClr val="bg1"/>
                          </a:solidFill>
                          <a:effectLst/>
                        </a:rPr>
                        <a:t>(0.4 x400x0.9x1.73)/1000 = 0.249 Kw</a:t>
                      </a:r>
                      <a:endParaRPr lang="en-US" sz="20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0">
                          <a:solidFill>
                            <a:schemeClr val="bg1"/>
                          </a:solidFill>
                          <a:effectLst/>
                        </a:rPr>
                        <a:t>3.8x400x0.9x1.73/1000 = 2.36 KW</a:t>
                      </a:r>
                      <a:endParaRPr lang="en-US" sz="20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82187">
                <a:tc>
                  <a:txBody>
                    <a:bodyPr/>
                    <a:lstStyle/>
                    <a:p>
                      <a:pPr marL="0" marR="0" algn="ctr">
                        <a:lnSpc>
                          <a:spcPct val="115000"/>
                        </a:lnSpc>
                        <a:spcBef>
                          <a:spcPts val="0"/>
                        </a:spcBef>
                        <a:spcAft>
                          <a:spcPts val="0"/>
                        </a:spcAft>
                      </a:pPr>
                      <a:r>
                        <a:rPr lang="en-US" sz="2000" b="1" dirty="0">
                          <a:solidFill>
                            <a:schemeClr val="bg1"/>
                          </a:solidFill>
                          <a:effectLst/>
                        </a:rPr>
                        <a:t>02</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0">
                          <a:solidFill>
                            <a:schemeClr val="bg1"/>
                          </a:solidFill>
                          <a:effectLst/>
                        </a:rPr>
                        <a:t>Difference </a:t>
                      </a:r>
                      <a:endParaRPr lang="en-US" sz="20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marL="0" marR="0" algn="just">
                        <a:lnSpc>
                          <a:spcPct val="115000"/>
                        </a:lnSpc>
                        <a:spcBef>
                          <a:spcPts val="0"/>
                        </a:spcBef>
                        <a:spcAft>
                          <a:spcPts val="0"/>
                        </a:spcAft>
                      </a:pPr>
                      <a:r>
                        <a:rPr lang="en-US" sz="2000" b="0" dirty="0">
                          <a:solidFill>
                            <a:schemeClr val="bg1"/>
                          </a:solidFill>
                          <a:effectLst/>
                        </a:rPr>
                        <a:t>0.249 Kw - 2.36 KW               2.11 KW</a:t>
                      </a:r>
                      <a:endParaRPr lang="en-US" sz="2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299575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500" y="930493"/>
            <a:ext cx="10756900" cy="5016758"/>
          </a:xfrm>
          <a:prstGeom prst="rect">
            <a:avLst/>
          </a:prstGeom>
        </p:spPr>
        <p:txBody>
          <a:bodyPr wrap="square">
            <a:spAutoFit/>
          </a:bodyPr>
          <a:lstStyle/>
          <a:p>
            <a:pPr marL="342900" marR="0" lvl="0" indent="-342900" algn="just">
              <a:spcBef>
                <a:spcPts val="0"/>
              </a:spcBef>
              <a:spcAft>
                <a:spcPts val="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It is observed that one welder can’t continue welding full time mostly speed efficient welder is used welding rod  60% means 40% time welding Plant remain Idle so it is calculated as follows .</a:t>
            </a: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If one welder average working is 7 </a:t>
            </a:r>
            <a:r>
              <a:rPr lang="en-US" sz="4000" b="1" dirty="0" err="1">
                <a:solidFill>
                  <a:schemeClr val="bg1"/>
                </a:solidFill>
                <a:latin typeface="Calibri" panose="020F0502020204030204" pitchFamily="34" charset="0"/>
                <a:ea typeface="Calibri" panose="020F0502020204030204" pitchFamily="34" charset="0"/>
                <a:cs typeface="Calibri" panose="020F0502020204030204" pitchFamily="34" charset="0"/>
              </a:rPr>
              <a:t>Hrs</a:t>
            </a: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 at one welding plant then welding plant Idle losses are  2.11x40x7 /100= 5.908 </a:t>
            </a:r>
            <a:r>
              <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Kwh</a:t>
            </a: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7367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734536"/>
            <a:ext cx="11417300" cy="5016758"/>
          </a:xfrm>
          <a:prstGeom prst="rect">
            <a:avLst/>
          </a:prstGeom>
        </p:spPr>
        <p:txBody>
          <a:bodyPr wrap="square">
            <a:spAutoFit/>
          </a:bodyPr>
          <a:lstStyle/>
          <a:p>
            <a:pPr marL="342900" marR="0" lvl="0" indent="-342900" algn="just">
              <a:spcBef>
                <a:spcPts val="0"/>
              </a:spcBef>
              <a:spcAft>
                <a:spcPts val="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If one Mill engaged 8 welder or welding plant then total losses are 5.908 x8 = 47.26 </a:t>
            </a:r>
            <a:r>
              <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KWh</a:t>
            </a:r>
          </a:p>
          <a:p>
            <a:pPr marL="342900" marR="0" lvl="0" indent="-342900" algn="just">
              <a:spcBef>
                <a:spcPts val="0"/>
              </a:spcBef>
              <a:spcAft>
                <a:spcPts val="0"/>
              </a:spcAft>
              <a:buFont typeface="+mj-lt"/>
              <a:buAutoNum type="arabicPeriod"/>
            </a:pP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If Welding remained 5 Month in Season and Off Season than one year Losses are 47.26 x150 = 7089 KWh means 7089 x44 = </a:t>
            </a:r>
            <a:r>
              <a:rPr lang="en-US" sz="4000" b="1" dirty="0" err="1">
                <a:solidFill>
                  <a:schemeClr val="bg1"/>
                </a:solidFill>
                <a:latin typeface="Calibri" panose="020F0502020204030204" pitchFamily="34" charset="0"/>
                <a:ea typeface="Calibri" panose="020F0502020204030204" pitchFamily="34" charset="0"/>
                <a:cs typeface="Calibri" panose="020F0502020204030204" pitchFamily="34" charset="0"/>
              </a:rPr>
              <a:t>Rs</a:t>
            </a: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 311,916/= </a:t>
            </a:r>
            <a:endPar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R="0" lvl="0" algn="just">
              <a:spcBef>
                <a:spcPts val="0"/>
              </a:spcBef>
              <a:spcAft>
                <a:spcPts val="0"/>
              </a:spcAft>
            </a:pP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0" lvl="0" algn="just">
              <a:spcBef>
                <a:spcPts val="0"/>
              </a:spcBef>
              <a:spcAft>
                <a:spcPts val="0"/>
              </a:spcAft>
            </a:pP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702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800" y="850037"/>
            <a:ext cx="11480800" cy="4401205"/>
          </a:xfrm>
          <a:prstGeom prst="rect">
            <a:avLst/>
          </a:prstGeom>
        </p:spPr>
        <p:txBody>
          <a:bodyPr wrap="square">
            <a:spAutoFit/>
          </a:bodyPr>
          <a:lstStyle/>
          <a:p>
            <a:pPr algn="just"/>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Total Saving against Normal welding plant = (Sheet 3 -Sheet 4) + Difference of No Load = (1,796,607 -1,188,616) + 311,916= Rs.919, 907</a:t>
            </a:r>
            <a:r>
              <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p>
          <a:p>
            <a:pPr algn="just"/>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As we mentioned above total 8 Welding plants are in use one welding plant given saving of 919,907/8 = Rs.114, 988 /= per year.</a:t>
            </a:r>
            <a:endPar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0519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6121" y="289859"/>
            <a:ext cx="2095958" cy="758669"/>
          </a:xfrm>
          <a:prstGeom prst="rect">
            <a:avLst/>
          </a:prstGeom>
        </p:spPr>
        <p:txBody>
          <a:bodyPr wrap="none">
            <a:spAutoFit/>
          </a:bodyPr>
          <a:lstStyle/>
          <a:p>
            <a:pPr algn="just">
              <a:lnSpc>
                <a:spcPct val="115000"/>
              </a:lnSpc>
              <a:spcAft>
                <a:spcPts val="1000"/>
              </a:spcAft>
            </a:pPr>
            <a:r>
              <a:rPr lang="en-US" sz="4000" b="1" u="sng" dirty="0" smtClean="0">
                <a:solidFill>
                  <a:schemeClr val="bg1"/>
                </a:solidFill>
                <a:latin typeface="Calibri" panose="020F0502020204030204" pitchFamily="34" charset="0"/>
                <a:ea typeface="Calibri" panose="020F0502020204030204" pitchFamily="34" charset="0"/>
                <a:cs typeface="Calibri" panose="020F0502020204030204" pitchFamily="34" charset="0"/>
              </a:rPr>
              <a:t>PAYBACK</a:t>
            </a:r>
            <a:endParaRPr lang="en-US" sz="4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54000" y="1442228"/>
            <a:ext cx="11303000" cy="3631763"/>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Price of Inverter Type Welding Plant of 400 A        	=     Rs.85, 000</a:t>
            </a:r>
            <a:r>
              <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342900" marR="0" lvl="0" indent="-342900" algn="just">
              <a:lnSpc>
                <a:spcPct val="115000"/>
              </a:lnSpc>
              <a:spcBef>
                <a:spcPts val="0"/>
              </a:spcBef>
              <a:spcAft>
                <a:spcPts val="0"/>
              </a:spcAft>
              <a:buFont typeface="+mj-lt"/>
              <a:buAutoNum type="arabicPeriod"/>
            </a:pP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Price of transformer Type Welding Plant 400 A      	=     Rs.160, 000</a:t>
            </a:r>
            <a:r>
              <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961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600" y="561336"/>
            <a:ext cx="11518900" cy="4339650"/>
          </a:xfrm>
          <a:prstGeom prst="rect">
            <a:avLst/>
          </a:prstGeom>
        </p:spPr>
        <p:txBody>
          <a:bodyPr wrap="square">
            <a:spAutoFit/>
          </a:bodyPr>
          <a:lstStyle/>
          <a:p>
            <a:pPr marL="742950" marR="0" lvl="0" indent="-742950" algn="just">
              <a:lnSpc>
                <a:spcPct val="115000"/>
              </a:lnSpc>
              <a:spcBef>
                <a:spcPts val="0"/>
              </a:spcBef>
              <a:spcAft>
                <a:spcPts val="0"/>
              </a:spcAft>
              <a:buAutoNum type="arabicPeriod" startAt="3"/>
            </a:pPr>
            <a:r>
              <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No </a:t>
            </a: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Payback against Transformer Type Welding </a:t>
            </a:r>
            <a:r>
              <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Plant</a:t>
            </a:r>
          </a:p>
          <a:p>
            <a:pPr marL="742950" marR="0" lvl="0" indent="-742950" algn="just">
              <a:lnSpc>
                <a:spcPct val="115000"/>
              </a:lnSpc>
              <a:spcBef>
                <a:spcPts val="0"/>
              </a:spcBef>
              <a:spcAft>
                <a:spcPts val="0"/>
              </a:spcAft>
              <a:buAutoNum type="arabicPeriod" startAt="3"/>
            </a:pP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1000"/>
              </a:spcAft>
            </a:pPr>
            <a:r>
              <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4.	If </a:t>
            </a: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only Inverter Type welding required to Purchase then it’s payback is 114,988/150= </a:t>
            </a:r>
            <a:r>
              <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Rs.766/= </a:t>
            </a: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means 85000/766=111 say 4 months </a:t>
            </a: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5106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0317" y="302559"/>
            <a:ext cx="9167766" cy="758669"/>
          </a:xfrm>
          <a:prstGeom prst="rect">
            <a:avLst/>
          </a:prstGeom>
        </p:spPr>
        <p:txBody>
          <a:bodyPr wrap="none">
            <a:spAutoFit/>
          </a:bodyPr>
          <a:lstStyle/>
          <a:p>
            <a:pPr algn="just">
              <a:lnSpc>
                <a:spcPct val="115000"/>
              </a:lnSpc>
              <a:spcAft>
                <a:spcPts val="1000"/>
              </a:spcAft>
            </a:pPr>
            <a:r>
              <a:rPr lang="en-US" sz="4000" b="1" u="sng" dirty="0">
                <a:solidFill>
                  <a:schemeClr val="bg1"/>
                </a:solidFill>
                <a:latin typeface="Calibri" panose="020F0502020204030204" pitchFamily="34" charset="0"/>
                <a:ea typeface="Calibri" panose="020F0502020204030204" pitchFamily="34" charset="0"/>
                <a:cs typeface="Calibri" panose="020F0502020204030204" pitchFamily="34" charset="0"/>
              </a:rPr>
              <a:t>Advantages of Inverter Type welding Plant</a:t>
            </a:r>
            <a:endParaRPr lang="en-US" sz="4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58800" y="1315413"/>
            <a:ext cx="11391900" cy="5005986"/>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It </a:t>
            </a:r>
            <a:r>
              <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consumed </a:t>
            </a: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minimum power</a:t>
            </a: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It is consuming 10 times minimum power that standard welding </a:t>
            </a:r>
            <a:r>
              <a:rPr lang="en-US" sz="40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plant in Idle Conditions </a:t>
            </a: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It is low price</a:t>
            </a: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It is lighter in weight may be used everywhere without extending leads and Power Leads</a:t>
            </a:r>
            <a:endPar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arabicPeriod"/>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It is required low rating switch gears</a:t>
            </a:r>
            <a:endPar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2538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49217" y="277159"/>
            <a:ext cx="3470565" cy="758669"/>
          </a:xfrm>
          <a:prstGeom prst="rect">
            <a:avLst/>
          </a:prstGeom>
        </p:spPr>
        <p:txBody>
          <a:bodyPr wrap="none">
            <a:spAutoFit/>
          </a:bodyPr>
          <a:lstStyle/>
          <a:p>
            <a:pPr marL="457200" marR="0" algn="just">
              <a:lnSpc>
                <a:spcPct val="115000"/>
              </a:lnSpc>
              <a:spcBef>
                <a:spcPts val="0"/>
              </a:spcBef>
              <a:spcAft>
                <a:spcPts val="1000"/>
              </a:spcAft>
            </a:pPr>
            <a:r>
              <a:rPr lang="en-US" sz="4000" b="1" u="sng" dirty="0">
                <a:solidFill>
                  <a:schemeClr val="bg1"/>
                </a:solidFill>
                <a:latin typeface="Calibri" panose="020F0502020204030204" pitchFamily="34" charset="0"/>
                <a:ea typeface="Calibri" panose="020F0502020204030204" pitchFamily="34" charset="0"/>
                <a:cs typeface="Calibri" panose="020F0502020204030204" pitchFamily="34" charset="0"/>
              </a:rPr>
              <a:t>CONCLUSION</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55600" y="1729736"/>
            <a:ext cx="11226800" cy="2882328"/>
          </a:xfrm>
          <a:prstGeom prst="rect">
            <a:avLst/>
          </a:prstGeom>
        </p:spPr>
        <p:txBody>
          <a:bodyPr wrap="square">
            <a:spAutoFit/>
          </a:bodyPr>
          <a:lstStyle/>
          <a:p>
            <a:pPr marL="457200" marR="0" algn="just">
              <a:lnSpc>
                <a:spcPct val="115000"/>
              </a:lnSpc>
              <a:spcBef>
                <a:spcPts val="0"/>
              </a:spcBef>
              <a:spcAft>
                <a:spcPts val="1000"/>
              </a:spcAft>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Inverter Type Welding Plants are much energy efficient than conventional type welding plants. The payback period (4 months) falls this investment into a very low hanging fruit category. </a:t>
            </a:r>
            <a:endPar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28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512" y="1647216"/>
            <a:ext cx="9905998" cy="3381983"/>
          </a:xfrm>
        </p:spPr>
        <p:txBody>
          <a:bodyPr>
            <a:normAutofit fontScale="90000"/>
          </a:bodyPr>
          <a:lstStyle/>
          <a:p>
            <a:pPr algn="just"/>
            <a:r>
              <a:rPr lang="en-US" sz="6700" b="1" i="1" u="sng" dirty="0" smtClean="0">
                <a:solidFill>
                  <a:schemeClr val="bg1"/>
                </a:solidFill>
              </a:rPr>
              <a:t>TOPIC</a:t>
            </a:r>
            <a:r>
              <a:rPr lang="en-US" sz="6700" b="1" i="1" dirty="0" smtClean="0">
                <a:solidFill>
                  <a:schemeClr val="bg1"/>
                </a:solidFill>
              </a:rPr>
              <a:t/>
            </a:r>
            <a:br>
              <a:rPr lang="en-US" sz="6700" b="1" i="1" dirty="0" smtClean="0">
                <a:solidFill>
                  <a:schemeClr val="bg1"/>
                </a:solidFill>
              </a:rPr>
            </a:br>
            <a:r>
              <a:rPr lang="en-US" sz="6700" b="1" i="1" dirty="0" smtClean="0">
                <a:solidFill>
                  <a:schemeClr val="bg1"/>
                </a:solidFill>
              </a:rPr>
              <a:t>Case </a:t>
            </a:r>
            <a:r>
              <a:rPr lang="en-US" sz="6700" b="1" i="1" dirty="0">
                <a:solidFill>
                  <a:schemeClr val="bg1"/>
                </a:solidFill>
              </a:rPr>
              <a:t>study of Power Saving through the operation of Energy Efficient Welding Plant </a:t>
            </a:r>
            <a:r>
              <a:rPr lang="en-US" dirty="0"/>
              <a:t/>
            </a:r>
            <a:br>
              <a:rPr lang="en-US" dirty="0"/>
            </a:br>
            <a:endParaRPr lang="en-US" dirty="0"/>
          </a:p>
        </p:txBody>
      </p:sp>
    </p:spTree>
    <p:extLst>
      <p:ext uri="{BB962C8B-B14F-4D97-AF65-F5344CB8AC3E}">
        <p14:creationId xmlns:p14="http://schemas.microsoft.com/office/powerpoint/2010/main" val="32278517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83562" y="637707"/>
            <a:ext cx="7835138" cy="5482243"/>
          </a:xfrm>
          <a:prstGeom prst="rect">
            <a:avLst/>
          </a:prstGeom>
        </p:spPr>
      </p:pic>
    </p:spTree>
    <p:extLst>
      <p:ext uri="{BB962C8B-B14F-4D97-AF65-F5344CB8AC3E}">
        <p14:creationId xmlns:p14="http://schemas.microsoft.com/office/powerpoint/2010/main" val="25865339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7313" y="2256818"/>
            <a:ext cx="3443287" cy="1478570"/>
          </a:xfrm>
        </p:spPr>
        <p:txBody>
          <a:bodyPr>
            <a:normAutofit/>
          </a:bodyPr>
          <a:lstStyle/>
          <a:p>
            <a:r>
              <a:rPr lang="en-US" sz="7200" b="1" u="sng" dirty="0" smtClean="0">
                <a:solidFill>
                  <a:schemeClr val="bg1"/>
                </a:solidFill>
              </a:rPr>
              <a:t>Thanks</a:t>
            </a:r>
            <a:endParaRPr lang="en-US" sz="7200" b="1" u="sng" dirty="0">
              <a:solidFill>
                <a:schemeClr val="bg1"/>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1580907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707418"/>
            <a:ext cx="9905998" cy="5312382"/>
          </a:xfrm>
        </p:spPr>
        <p:txBody>
          <a:bodyPr>
            <a:normAutofit fontScale="90000"/>
          </a:bodyPr>
          <a:lstStyle/>
          <a:p>
            <a:pPr algn="ctr"/>
            <a:r>
              <a:rPr lang="en-US" sz="6000" b="1" i="1" dirty="0" smtClean="0">
                <a:solidFill>
                  <a:schemeClr val="bg1"/>
                </a:solidFill>
              </a:rPr>
              <a:t>By:</a:t>
            </a:r>
            <a:r>
              <a:rPr lang="en-US" sz="6000" b="1" i="1" dirty="0">
                <a:solidFill>
                  <a:schemeClr val="bg1"/>
                </a:solidFill>
              </a:rPr>
              <a:t/>
            </a:r>
            <a:br>
              <a:rPr lang="en-US" sz="6000" b="1" i="1" dirty="0">
                <a:solidFill>
                  <a:schemeClr val="bg1"/>
                </a:solidFill>
              </a:rPr>
            </a:br>
            <a:r>
              <a:rPr lang="en-US" sz="6000" b="1" i="1" dirty="0" err="1" smtClean="0">
                <a:solidFill>
                  <a:schemeClr val="bg1"/>
                </a:solidFill>
              </a:rPr>
              <a:t>Engr</a:t>
            </a:r>
            <a:r>
              <a:rPr lang="en-US" sz="6000" b="1" i="1" dirty="0" smtClean="0">
                <a:solidFill>
                  <a:schemeClr val="bg1"/>
                </a:solidFill>
              </a:rPr>
              <a:t>: </a:t>
            </a:r>
            <a:r>
              <a:rPr lang="en-US" sz="6000" b="1" i="1" dirty="0" err="1" smtClean="0">
                <a:solidFill>
                  <a:schemeClr val="bg1"/>
                </a:solidFill>
              </a:rPr>
              <a:t>Misri</a:t>
            </a:r>
            <a:r>
              <a:rPr lang="en-US" sz="6000" b="1" i="1" dirty="0" smtClean="0">
                <a:solidFill>
                  <a:schemeClr val="bg1"/>
                </a:solidFill>
              </a:rPr>
              <a:t> </a:t>
            </a:r>
            <a:r>
              <a:rPr lang="en-US" sz="6000" b="1" i="1" dirty="0">
                <a:solidFill>
                  <a:schemeClr val="bg1"/>
                </a:solidFill>
              </a:rPr>
              <a:t>Khan </a:t>
            </a:r>
            <a:r>
              <a:rPr lang="en-US" sz="6000" b="1" i="1" dirty="0" err="1">
                <a:solidFill>
                  <a:schemeClr val="bg1"/>
                </a:solidFill>
              </a:rPr>
              <a:t>Khoso</a:t>
            </a:r>
            <a:r>
              <a:rPr lang="en-US" sz="6000" b="1" i="1" dirty="0">
                <a:solidFill>
                  <a:schemeClr val="bg1"/>
                </a:solidFill>
              </a:rPr>
              <a:t/>
            </a:r>
            <a:br>
              <a:rPr lang="en-US" sz="6000" b="1" i="1" dirty="0">
                <a:solidFill>
                  <a:schemeClr val="bg1"/>
                </a:solidFill>
              </a:rPr>
            </a:br>
            <a:r>
              <a:rPr lang="en-US" sz="6000" b="1" i="1" dirty="0">
                <a:solidFill>
                  <a:schemeClr val="bg1"/>
                </a:solidFill>
              </a:rPr>
              <a:t>General Manager (Electrical &amp; Instrument</a:t>
            </a:r>
            <a:r>
              <a:rPr lang="en-US" sz="6000" b="1" i="1" dirty="0" smtClean="0">
                <a:solidFill>
                  <a:schemeClr val="bg1"/>
                </a:solidFill>
              </a:rPr>
              <a:t>)</a:t>
            </a:r>
            <a:br>
              <a:rPr lang="en-US" sz="6000" b="1" i="1" dirty="0" smtClean="0">
                <a:solidFill>
                  <a:schemeClr val="bg1"/>
                </a:solidFill>
              </a:rPr>
            </a:br>
            <a:r>
              <a:rPr lang="en-US" sz="6000" b="1" i="1" dirty="0" smtClean="0">
                <a:solidFill>
                  <a:schemeClr val="bg1"/>
                </a:solidFill>
              </a:rPr>
              <a:t>Faran sugar mills limited</a:t>
            </a:r>
            <a:r>
              <a:rPr lang="en-US" i="1" dirty="0"/>
              <a:t/>
            </a:r>
            <a:br>
              <a:rPr lang="en-US" i="1" dirty="0"/>
            </a:br>
            <a:r>
              <a:rPr lang="en-US" i="1" dirty="0"/>
              <a:t/>
            </a:r>
            <a:br>
              <a:rPr lang="en-US" i="1" dirty="0"/>
            </a:br>
            <a:r>
              <a:rPr lang="en-US" i="1" dirty="0" smtClean="0"/>
              <a:t/>
            </a:r>
            <a:br>
              <a:rPr lang="en-US" i="1" dirty="0" smtClean="0"/>
            </a:br>
            <a:endParaRPr lang="en-US" i="1" dirty="0"/>
          </a:p>
        </p:txBody>
      </p:sp>
    </p:spTree>
    <p:extLst>
      <p:ext uri="{BB962C8B-B14F-4D97-AF65-F5344CB8AC3E}">
        <p14:creationId xmlns:p14="http://schemas.microsoft.com/office/powerpoint/2010/main" val="1844828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713" y="174018"/>
            <a:ext cx="9905998" cy="1478570"/>
          </a:xfrm>
        </p:spPr>
        <p:txBody>
          <a:bodyPr>
            <a:normAutofit/>
          </a:bodyPr>
          <a:lstStyle/>
          <a:p>
            <a:r>
              <a:rPr lang="en-US" sz="4500" b="1" u="sng" dirty="0" smtClean="0">
                <a:solidFill>
                  <a:schemeClr val="bg1"/>
                </a:solidFill>
              </a:rPr>
              <a:t>ABSTRACT</a:t>
            </a:r>
            <a:endParaRPr lang="en-US" sz="4500" dirty="0">
              <a:solidFill>
                <a:schemeClr val="bg1"/>
              </a:solidFill>
            </a:endParaRPr>
          </a:p>
        </p:txBody>
      </p:sp>
      <p:sp>
        <p:nvSpPr>
          <p:cNvPr id="3" name="Content Placeholder 2"/>
          <p:cNvSpPr>
            <a:spLocks noGrp="1"/>
          </p:cNvSpPr>
          <p:nvPr>
            <p:ph idx="1"/>
          </p:nvPr>
        </p:nvSpPr>
        <p:spPr>
          <a:xfrm>
            <a:off x="1079501" y="1309686"/>
            <a:ext cx="10299700" cy="5141913"/>
          </a:xfrm>
        </p:spPr>
        <p:txBody>
          <a:bodyPr>
            <a:noAutofit/>
          </a:bodyPr>
          <a:lstStyle/>
          <a:p>
            <a:pPr marL="0" indent="0" algn="just">
              <a:buNone/>
            </a:pPr>
            <a:r>
              <a:rPr lang="en-US" sz="4000" b="1" dirty="0">
                <a:solidFill>
                  <a:schemeClr val="bg1"/>
                </a:solidFill>
              </a:rPr>
              <a:t>During Off Season for Repair Maintenance of Sugar Mills Electricity is necessary. In existing scenario rate of fuel and Electricity are increasing day by day and in Off Season cost of sugar Mills Electricity is unavoidable factor of total maintenance cost. Main Consumer of Electricity during off season is welding section. </a:t>
            </a:r>
          </a:p>
        </p:txBody>
      </p:sp>
    </p:spTree>
    <p:extLst>
      <p:ext uri="{BB962C8B-B14F-4D97-AF65-F5344CB8AC3E}">
        <p14:creationId xmlns:p14="http://schemas.microsoft.com/office/powerpoint/2010/main" val="33339771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674686"/>
            <a:ext cx="10198100" cy="5967413"/>
          </a:xfrm>
        </p:spPr>
        <p:txBody>
          <a:bodyPr>
            <a:noAutofit/>
          </a:bodyPr>
          <a:lstStyle/>
          <a:p>
            <a:pPr marL="0" indent="0" algn="just">
              <a:buNone/>
            </a:pPr>
            <a:r>
              <a:rPr lang="en-US" sz="4000" b="1" dirty="0">
                <a:solidFill>
                  <a:schemeClr val="bg1"/>
                </a:solidFill>
              </a:rPr>
              <a:t>This paper is a case study regarding the existing practices and the operation of welding plants with related equipment and use of efficient equipment. Comparison of data reveals a significant saving of electricity due to the adoption of efficient equipment.</a:t>
            </a:r>
          </a:p>
        </p:txBody>
      </p:sp>
    </p:spTree>
    <p:extLst>
      <p:ext uri="{BB962C8B-B14F-4D97-AF65-F5344CB8AC3E}">
        <p14:creationId xmlns:p14="http://schemas.microsoft.com/office/powerpoint/2010/main" val="4182865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312" y="0"/>
            <a:ext cx="9905998" cy="1478570"/>
          </a:xfrm>
        </p:spPr>
        <p:txBody>
          <a:bodyPr>
            <a:normAutofit/>
          </a:bodyPr>
          <a:lstStyle/>
          <a:p>
            <a:r>
              <a:rPr lang="en-US" sz="4500" b="1" u="sng" dirty="0" smtClean="0">
                <a:solidFill>
                  <a:schemeClr val="bg1"/>
                </a:solidFill>
              </a:rPr>
              <a:t>INTRODUCTION</a:t>
            </a:r>
            <a:endParaRPr lang="en-US" sz="4500" dirty="0">
              <a:solidFill>
                <a:schemeClr val="bg1"/>
              </a:solidFill>
            </a:endParaRPr>
          </a:p>
        </p:txBody>
      </p:sp>
      <p:sp>
        <p:nvSpPr>
          <p:cNvPr id="3" name="Content Placeholder 2"/>
          <p:cNvSpPr>
            <a:spLocks noGrp="1"/>
          </p:cNvSpPr>
          <p:nvPr>
            <p:ph idx="1"/>
          </p:nvPr>
        </p:nvSpPr>
        <p:spPr>
          <a:xfrm>
            <a:off x="1230312" y="966787"/>
            <a:ext cx="10085387" cy="3541714"/>
          </a:xfrm>
        </p:spPr>
        <p:txBody>
          <a:bodyPr>
            <a:noAutofit/>
          </a:bodyPr>
          <a:lstStyle/>
          <a:p>
            <a:pPr marL="0" indent="0" algn="just">
              <a:buNone/>
            </a:pPr>
            <a:r>
              <a:rPr lang="en-US" sz="4000" b="1" dirty="0">
                <a:solidFill>
                  <a:schemeClr val="bg1"/>
                </a:solidFill>
              </a:rPr>
              <a:t>It is necessary for Pakistan Sugar Industry to relook their Off Season repair maintenance budgets and eliminates dependability on usual method of tools and reduced the consumption of energy. Energy Sector in Pakistan is very saturated and standby option means diesel Generator beyond to use against repair maintenance of machinery.</a:t>
            </a:r>
          </a:p>
        </p:txBody>
      </p:sp>
    </p:spTree>
    <p:extLst>
      <p:ext uri="{BB962C8B-B14F-4D97-AF65-F5344CB8AC3E}">
        <p14:creationId xmlns:p14="http://schemas.microsoft.com/office/powerpoint/2010/main" val="779542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212" y="382587"/>
            <a:ext cx="9905999" cy="3541714"/>
          </a:xfrm>
        </p:spPr>
        <p:txBody>
          <a:bodyPr>
            <a:noAutofit/>
          </a:bodyPr>
          <a:lstStyle/>
          <a:p>
            <a:pPr marL="0" indent="0" algn="just">
              <a:buNone/>
            </a:pPr>
            <a:endParaRPr lang="en-US" sz="4000" b="1" dirty="0" smtClean="0">
              <a:solidFill>
                <a:schemeClr val="bg1"/>
              </a:solidFill>
            </a:endParaRPr>
          </a:p>
          <a:p>
            <a:pPr marL="0" indent="0" algn="just">
              <a:buNone/>
            </a:pPr>
            <a:r>
              <a:rPr lang="en-US" sz="4000" b="1" dirty="0" smtClean="0">
                <a:solidFill>
                  <a:schemeClr val="bg1"/>
                </a:solidFill>
              </a:rPr>
              <a:t>During </a:t>
            </a:r>
            <a:r>
              <a:rPr lang="en-US" sz="4000" b="1" dirty="0">
                <a:solidFill>
                  <a:schemeClr val="bg1"/>
                </a:solidFill>
              </a:rPr>
              <a:t>Off Season for repair maintenance of house welding Plant is very necessary and welding Plant is major consumer of Electricity and almost disturbing MDI and quality of Power. </a:t>
            </a:r>
          </a:p>
        </p:txBody>
      </p:sp>
    </p:spTree>
    <p:extLst>
      <p:ext uri="{BB962C8B-B14F-4D97-AF65-F5344CB8AC3E}">
        <p14:creationId xmlns:p14="http://schemas.microsoft.com/office/powerpoint/2010/main" val="223283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522286"/>
            <a:ext cx="9905999" cy="5827713"/>
          </a:xfrm>
        </p:spPr>
        <p:txBody>
          <a:bodyPr>
            <a:noAutofit/>
          </a:bodyPr>
          <a:lstStyle/>
          <a:p>
            <a:pPr marL="0" indent="0" algn="just">
              <a:buNone/>
            </a:pPr>
            <a:r>
              <a:rPr lang="en-US" sz="4000" b="1" dirty="0">
                <a:solidFill>
                  <a:schemeClr val="bg1"/>
                </a:solidFill>
              </a:rPr>
              <a:t>We calculated load of welding plants at Faran sugar Mills against repair maintains and found that 40% load pertains to welding </a:t>
            </a:r>
            <a:r>
              <a:rPr lang="en-US" sz="4000" b="1" dirty="0" smtClean="0">
                <a:solidFill>
                  <a:schemeClr val="bg1"/>
                </a:solidFill>
              </a:rPr>
              <a:t>plants. We </a:t>
            </a:r>
            <a:r>
              <a:rPr lang="en-US" sz="4000" b="1" dirty="0">
                <a:solidFill>
                  <a:schemeClr val="bg1"/>
                </a:solidFill>
              </a:rPr>
              <a:t>made few experiments with Inverter type Welding Plant and normal Transformer type Welding plant of same capacities and results illustrated in following Tables</a:t>
            </a:r>
          </a:p>
        </p:txBody>
      </p:sp>
    </p:spTree>
    <p:extLst>
      <p:ext uri="{BB962C8B-B14F-4D97-AF65-F5344CB8AC3E}">
        <p14:creationId xmlns:p14="http://schemas.microsoft.com/office/powerpoint/2010/main" val="20989671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307</TotalTime>
  <Words>1212</Words>
  <Application>Microsoft Office PowerPoint</Application>
  <PresentationFormat>Widescreen</PresentationFormat>
  <Paragraphs>293</Paragraphs>
  <Slides>31</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Times New Roman</vt:lpstr>
      <vt:lpstr>Trebuchet MS</vt:lpstr>
      <vt:lpstr>Circuit</vt:lpstr>
      <vt:lpstr>PowerPoint Presentation</vt:lpstr>
      <vt:lpstr>55th Annual Convention of Pakistan Society of Sugar Technologists, 2023, Karachi.</vt:lpstr>
      <vt:lpstr>TOPIC Case study of Power Saving through the operation of Energy Efficient Welding Plant  </vt:lpstr>
      <vt:lpstr>By: Engr: Misri Khan Khoso General Manager (Electrical &amp; Instrument) Faran sugar mills limited   </vt:lpstr>
      <vt:lpstr>ABSTRACT</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User-Account</dc:creator>
  <cp:lastModifiedBy>Misri Khan Khoso</cp:lastModifiedBy>
  <cp:revision>20</cp:revision>
  <dcterms:created xsi:type="dcterms:W3CDTF">2023-08-16T10:01:55Z</dcterms:created>
  <dcterms:modified xsi:type="dcterms:W3CDTF">2023-09-08T06:30:39Z</dcterms:modified>
</cp:coreProperties>
</file>